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0" r:id="rId4"/>
    <p:sldId id="258" r:id="rId5"/>
    <p:sldId id="259" r:id="rId6"/>
    <p:sldId id="260" r:id="rId7"/>
    <p:sldId id="281" r:id="rId8"/>
    <p:sldId id="282" r:id="rId9"/>
    <p:sldId id="283" r:id="rId10"/>
    <p:sldId id="261" r:id="rId11"/>
    <p:sldId id="262" r:id="rId12"/>
    <p:sldId id="263" r:id="rId13"/>
    <p:sldId id="264" r:id="rId14"/>
    <p:sldId id="284" r:id="rId15"/>
    <p:sldId id="285" r:id="rId16"/>
    <p:sldId id="286" r:id="rId17"/>
    <p:sldId id="287" r:id="rId18"/>
    <p:sldId id="288" r:id="rId19"/>
    <p:sldId id="289" r:id="rId20"/>
    <p:sldId id="273" r:id="rId21"/>
    <p:sldId id="269" r:id="rId22"/>
    <p:sldId id="291" r:id="rId23"/>
    <p:sldId id="290"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46" autoAdjust="0"/>
  </p:normalViewPr>
  <p:slideViewPr>
    <p:cSldViewPr>
      <p:cViewPr varScale="1">
        <p:scale>
          <a:sx n="56" d="100"/>
          <a:sy n="56" d="100"/>
        </p:scale>
        <p:origin x="15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7DF60-BCBE-4A5C-B6A4-F3A64484C1D7}" type="datetimeFigureOut">
              <a:rPr lang="en-US" smtClean="0"/>
              <a:t>11/18/2023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B4AEC-1415-4FBA-AE23-D19B7522E56D}" type="slidenum">
              <a:rPr lang="en-US" smtClean="0"/>
              <a:t>‹#›</a:t>
            </a:fld>
            <a:endParaRPr lang="en-US"/>
          </a:p>
        </p:txBody>
      </p:sp>
    </p:spTree>
    <p:extLst>
      <p:ext uri="{BB962C8B-B14F-4D97-AF65-F5344CB8AC3E}">
        <p14:creationId xmlns:p14="http://schemas.microsoft.com/office/powerpoint/2010/main" val="195807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482DA5-CD54-4DB6-9717-AE7D781AF386}" type="datetime1">
              <a:rPr lang="en-US" smtClean="0"/>
              <a:t>11/18/2023</a:t>
            </a:fld>
            <a:endParaRPr lang="en-US"/>
          </a:p>
        </p:txBody>
      </p:sp>
      <p:sp>
        <p:nvSpPr>
          <p:cNvPr id="5" name="Footer Placeholder 4"/>
          <p:cNvSpPr>
            <a:spLocks noGrp="1"/>
          </p:cNvSpPr>
          <p:nvPr>
            <p:ph type="ftr" sz="quarter" idx="11"/>
          </p:nvPr>
        </p:nvSpPr>
        <p:spPr/>
        <p:txBody>
          <a:bodyPr/>
          <a:lstStyle/>
          <a:p>
            <a:r>
              <a:rPr lang="en-US"/>
              <a:t>Dr.Baqer A. Al-Mayyahi</a:t>
            </a:r>
          </a:p>
        </p:txBody>
      </p:sp>
      <p:sp>
        <p:nvSpPr>
          <p:cNvPr id="6" name="Slide Number Placeholder 5"/>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147029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1D96A-0500-4F50-B6AC-1E1ED5259525}" type="datetime1">
              <a:rPr lang="en-US" smtClean="0"/>
              <a:t>11/18/2023</a:t>
            </a:fld>
            <a:endParaRPr lang="en-US"/>
          </a:p>
        </p:txBody>
      </p:sp>
      <p:sp>
        <p:nvSpPr>
          <p:cNvPr id="5" name="Footer Placeholder 4"/>
          <p:cNvSpPr>
            <a:spLocks noGrp="1"/>
          </p:cNvSpPr>
          <p:nvPr>
            <p:ph type="ftr" sz="quarter" idx="11"/>
          </p:nvPr>
        </p:nvSpPr>
        <p:spPr/>
        <p:txBody>
          <a:bodyPr/>
          <a:lstStyle/>
          <a:p>
            <a:r>
              <a:rPr lang="en-US"/>
              <a:t>Dr.Baqer A. Al-Mayyahi</a:t>
            </a:r>
          </a:p>
        </p:txBody>
      </p:sp>
      <p:sp>
        <p:nvSpPr>
          <p:cNvPr id="6" name="Slide Number Placeholder 5"/>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6014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3E3AF-9678-4E89-AFF6-507981CB4CD2}" type="datetime1">
              <a:rPr lang="en-US" smtClean="0"/>
              <a:t>11/18/2023</a:t>
            </a:fld>
            <a:endParaRPr lang="en-US"/>
          </a:p>
        </p:txBody>
      </p:sp>
      <p:sp>
        <p:nvSpPr>
          <p:cNvPr id="5" name="Footer Placeholder 4"/>
          <p:cNvSpPr>
            <a:spLocks noGrp="1"/>
          </p:cNvSpPr>
          <p:nvPr>
            <p:ph type="ftr" sz="quarter" idx="11"/>
          </p:nvPr>
        </p:nvSpPr>
        <p:spPr/>
        <p:txBody>
          <a:bodyPr/>
          <a:lstStyle/>
          <a:p>
            <a:r>
              <a:rPr lang="en-US"/>
              <a:t>Dr.Baqer A. Al-Mayyahi</a:t>
            </a:r>
          </a:p>
        </p:txBody>
      </p:sp>
      <p:sp>
        <p:nvSpPr>
          <p:cNvPr id="6" name="Slide Number Placeholder 5"/>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394332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8F22C-9098-4D86-8587-87EDD544E3F9}" type="datetime1">
              <a:rPr lang="en-US" smtClean="0"/>
              <a:t>11/18/2023</a:t>
            </a:fld>
            <a:endParaRPr lang="en-US"/>
          </a:p>
        </p:txBody>
      </p:sp>
      <p:sp>
        <p:nvSpPr>
          <p:cNvPr id="5" name="Footer Placeholder 4"/>
          <p:cNvSpPr>
            <a:spLocks noGrp="1"/>
          </p:cNvSpPr>
          <p:nvPr>
            <p:ph type="ftr" sz="quarter" idx="11"/>
          </p:nvPr>
        </p:nvSpPr>
        <p:spPr/>
        <p:txBody>
          <a:bodyPr/>
          <a:lstStyle/>
          <a:p>
            <a:r>
              <a:rPr lang="en-US"/>
              <a:t>Dr.Baqer A. Al-Mayyahi</a:t>
            </a:r>
          </a:p>
        </p:txBody>
      </p:sp>
      <p:sp>
        <p:nvSpPr>
          <p:cNvPr id="6" name="Slide Number Placeholder 5"/>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112238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8CEB3-381B-4133-A04F-DA156C901FBD}" type="datetime1">
              <a:rPr lang="en-US" smtClean="0"/>
              <a:t>11/18/2023</a:t>
            </a:fld>
            <a:endParaRPr lang="en-US"/>
          </a:p>
        </p:txBody>
      </p:sp>
      <p:sp>
        <p:nvSpPr>
          <p:cNvPr id="5" name="Footer Placeholder 4"/>
          <p:cNvSpPr>
            <a:spLocks noGrp="1"/>
          </p:cNvSpPr>
          <p:nvPr>
            <p:ph type="ftr" sz="quarter" idx="11"/>
          </p:nvPr>
        </p:nvSpPr>
        <p:spPr/>
        <p:txBody>
          <a:bodyPr/>
          <a:lstStyle/>
          <a:p>
            <a:r>
              <a:rPr lang="en-US"/>
              <a:t>Dr.Baqer A. Al-Mayyahi</a:t>
            </a:r>
          </a:p>
        </p:txBody>
      </p:sp>
      <p:sp>
        <p:nvSpPr>
          <p:cNvPr id="6" name="Slide Number Placeholder 5"/>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188829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003B2F-7F51-47A9-90CC-3554C1146516}" type="datetime1">
              <a:rPr lang="en-US" smtClean="0"/>
              <a:t>11/18/2023</a:t>
            </a:fld>
            <a:endParaRPr lang="en-US"/>
          </a:p>
        </p:txBody>
      </p:sp>
      <p:sp>
        <p:nvSpPr>
          <p:cNvPr id="6" name="Footer Placeholder 5"/>
          <p:cNvSpPr>
            <a:spLocks noGrp="1"/>
          </p:cNvSpPr>
          <p:nvPr>
            <p:ph type="ftr" sz="quarter" idx="11"/>
          </p:nvPr>
        </p:nvSpPr>
        <p:spPr/>
        <p:txBody>
          <a:bodyPr/>
          <a:lstStyle/>
          <a:p>
            <a:r>
              <a:rPr lang="en-US"/>
              <a:t>Dr.Baqer A. Al-Mayyahi</a:t>
            </a:r>
          </a:p>
        </p:txBody>
      </p:sp>
      <p:sp>
        <p:nvSpPr>
          <p:cNvPr id="7" name="Slide Number Placeholder 6"/>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370200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6F575D-0A11-4B90-8A24-49F19F0E8630}" type="datetime1">
              <a:rPr lang="en-US" smtClean="0"/>
              <a:t>11/18/2023</a:t>
            </a:fld>
            <a:endParaRPr lang="en-US"/>
          </a:p>
        </p:txBody>
      </p:sp>
      <p:sp>
        <p:nvSpPr>
          <p:cNvPr id="8" name="Footer Placeholder 7"/>
          <p:cNvSpPr>
            <a:spLocks noGrp="1"/>
          </p:cNvSpPr>
          <p:nvPr>
            <p:ph type="ftr" sz="quarter" idx="11"/>
          </p:nvPr>
        </p:nvSpPr>
        <p:spPr/>
        <p:txBody>
          <a:bodyPr/>
          <a:lstStyle/>
          <a:p>
            <a:r>
              <a:rPr lang="en-US"/>
              <a:t>Dr.Baqer A. Al-Mayyahi</a:t>
            </a:r>
          </a:p>
        </p:txBody>
      </p:sp>
      <p:sp>
        <p:nvSpPr>
          <p:cNvPr id="9" name="Slide Number Placeholder 8"/>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18322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DE9DD-CCBF-44DB-A10B-84C89B9E70C4}" type="datetime1">
              <a:rPr lang="en-US" smtClean="0"/>
              <a:t>11/18/2023</a:t>
            </a:fld>
            <a:endParaRPr lang="en-US"/>
          </a:p>
        </p:txBody>
      </p:sp>
      <p:sp>
        <p:nvSpPr>
          <p:cNvPr id="4" name="Footer Placeholder 3"/>
          <p:cNvSpPr>
            <a:spLocks noGrp="1"/>
          </p:cNvSpPr>
          <p:nvPr>
            <p:ph type="ftr" sz="quarter" idx="11"/>
          </p:nvPr>
        </p:nvSpPr>
        <p:spPr/>
        <p:txBody>
          <a:bodyPr/>
          <a:lstStyle/>
          <a:p>
            <a:r>
              <a:rPr lang="en-US"/>
              <a:t>Dr.Baqer A. Al-Mayyahi</a:t>
            </a:r>
          </a:p>
        </p:txBody>
      </p:sp>
      <p:sp>
        <p:nvSpPr>
          <p:cNvPr id="5" name="Slide Number Placeholder 4"/>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78807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6CFFA-C04D-4216-8CD4-4DC2FB5647D7}" type="datetime1">
              <a:rPr lang="en-US" smtClean="0"/>
              <a:t>11/18/2023</a:t>
            </a:fld>
            <a:endParaRPr lang="en-US"/>
          </a:p>
        </p:txBody>
      </p:sp>
      <p:sp>
        <p:nvSpPr>
          <p:cNvPr id="3" name="Footer Placeholder 2"/>
          <p:cNvSpPr>
            <a:spLocks noGrp="1"/>
          </p:cNvSpPr>
          <p:nvPr>
            <p:ph type="ftr" sz="quarter" idx="11"/>
          </p:nvPr>
        </p:nvSpPr>
        <p:spPr/>
        <p:txBody>
          <a:bodyPr/>
          <a:lstStyle/>
          <a:p>
            <a:r>
              <a:rPr lang="en-US"/>
              <a:t>Dr.Baqer A. Al-Mayyahi</a:t>
            </a:r>
          </a:p>
        </p:txBody>
      </p:sp>
      <p:sp>
        <p:nvSpPr>
          <p:cNvPr id="4" name="Slide Number Placeholder 3"/>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328122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49EC2-CE11-4D28-B926-49524CCF7D6C}" type="datetime1">
              <a:rPr lang="en-US" smtClean="0"/>
              <a:t>11/18/2023</a:t>
            </a:fld>
            <a:endParaRPr lang="en-US"/>
          </a:p>
        </p:txBody>
      </p:sp>
      <p:sp>
        <p:nvSpPr>
          <p:cNvPr id="6" name="Footer Placeholder 5"/>
          <p:cNvSpPr>
            <a:spLocks noGrp="1"/>
          </p:cNvSpPr>
          <p:nvPr>
            <p:ph type="ftr" sz="quarter" idx="11"/>
          </p:nvPr>
        </p:nvSpPr>
        <p:spPr/>
        <p:txBody>
          <a:bodyPr/>
          <a:lstStyle/>
          <a:p>
            <a:r>
              <a:rPr lang="en-US"/>
              <a:t>Dr.Baqer A. Al-Mayyahi</a:t>
            </a:r>
          </a:p>
        </p:txBody>
      </p:sp>
      <p:sp>
        <p:nvSpPr>
          <p:cNvPr id="7" name="Slide Number Placeholder 6"/>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397117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AC0147-A4E0-45F4-A789-88CF7E141ECA}" type="datetime1">
              <a:rPr lang="en-US" smtClean="0"/>
              <a:t>11/18/2023</a:t>
            </a:fld>
            <a:endParaRPr lang="en-US"/>
          </a:p>
        </p:txBody>
      </p:sp>
      <p:sp>
        <p:nvSpPr>
          <p:cNvPr id="6" name="Footer Placeholder 5"/>
          <p:cNvSpPr>
            <a:spLocks noGrp="1"/>
          </p:cNvSpPr>
          <p:nvPr>
            <p:ph type="ftr" sz="quarter" idx="11"/>
          </p:nvPr>
        </p:nvSpPr>
        <p:spPr/>
        <p:txBody>
          <a:bodyPr/>
          <a:lstStyle/>
          <a:p>
            <a:r>
              <a:rPr lang="en-US"/>
              <a:t>Dr.Baqer A. Al-Mayyahi</a:t>
            </a:r>
          </a:p>
        </p:txBody>
      </p:sp>
      <p:sp>
        <p:nvSpPr>
          <p:cNvPr id="7" name="Slide Number Placeholder 6"/>
          <p:cNvSpPr>
            <a:spLocks noGrp="1"/>
          </p:cNvSpPr>
          <p:nvPr>
            <p:ph type="sldNum" sz="quarter" idx="12"/>
          </p:nvPr>
        </p:nvSpPr>
        <p:spPr/>
        <p:txBody>
          <a:bodyPr/>
          <a:lstStyle/>
          <a:p>
            <a:fld id="{84BAD2CE-C569-43DC-8FF9-AF0A374AB62F}" type="slidenum">
              <a:rPr lang="en-US" smtClean="0"/>
              <a:t>‹#›</a:t>
            </a:fld>
            <a:endParaRPr lang="en-US"/>
          </a:p>
        </p:txBody>
      </p:sp>
    </p:spTree>
    <p:extLst>
      <p:ext uri="{BB962C8B-B14F-4D97-AF65-F5344CB8AC3E}">
        <p14:creationId xmlns:p14="http://schemas.microsoft.com/office/powerpoint/2010/main" val="123750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46686-22C6-418F-804D-4E1FD15705F5}" type="datetime1">
              <a:rPr lang="en-US" smtClean="0"/>
              <a:t>11/18/2023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Dr.Baqer A. Al-Mayyahi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AD2CE-C569-43DC-8FF9-AF0A374AB62F}" type="slidenum">
              <a:rPr lang="en-US" smtClean="0"/>
              <a:t>‹#›</a:t>
            </a:fld>
            <a:endParaRPr lang="en-US"/>
          </a:p>
        </p:txBody>
      </p:sp>
    </p:spTree>
    <p:extLst>
      <p:ext uri="{BB962C8B-B14F-4D97-AF65-F5344CB8AC3E}">
        <p14:creationId xmlns:p14="http://schemas.microsoft.com/office/powerpoint/2010/main" val="409998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20688"/>
            <a:ext cx="396044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8C075482-DD6C-4F27-8CE5-97DB2BDBC619}"/>
              </a:ext>
            </a:extLst>
          </p:cNvPr>
          <p:cNvSpPr/>
          <p:nvPr/>
        </p:nvSpPr>
        <p:spPr>
          <a:xfrm>
            <a:off x="2373609" y="4015566"/>
            <a:ext cx="4214615" cy="523220"/>
          </a:xfrm>
          <a:prstGeom prst="rect">
            <a:avLst/>
          </a:prstGeom>
        </p:spPr>
        <p:txBody>
          <a:bodyPr wrap="none">
            <a:sp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Bahnschrift Condensed" panose="020B0502040204020203" pitchFamily="34" charset="0"/>
              </a:rPr>
              <a:t>M.Sc.- First</a:t>
            </a:r>
            <a:r>
              <a:rPr lang="en-US" sz="2800" baseline="30000" dirty="0">
                <a:ln w="0"/>
                <a:solidFill>
                  <a:schemeClr val="accent1"/>
                </a:solidFill>
                <a:effectLst>
                  <a:outerShdw blurRad="38100" dist="25400" dir="5400000" algn="ctr" rotWithShape="0">
                    <a:srgbClr val="6E747A">
                      <a:alpha val="43000"/>
                    </a:srgbClr>
                  </a:outerShdw>
                </a:effectLst>
                <a:latin typeface="Bahnschrift Condensed" panose="020B0502040204020203" pitchFamily="34" charset="0"/>
              </a:rPr>
              <a:t> </a:t>
            </a:r>
            <a:r>
              <a:rPr lang="en-US" sz="2800" dirty="0">
                <a:ln w="0"/>
                <a:solidFill>
                  <a:schemeClr val="accent1"/>
                </a:solidFill>
                <a:effectLst>
                  <a:outerShdw blurRad="38100" dist="25400" dir="5400000" algn="ctr" rotWithShape="0">
                    <a:srgbClr val="6E747A">
                      <a:alpha val="43000"/>
                    </a:srgbClr>
                  </a:outerShdw>
                </a:effectLst>
                <a:latin typeface="Bahnschrift Condensed" panose="020B0502040204020203" pitchFamily="34" charset="0"/>
              </a:rPr>
              <a:t>Semester -2023-2024</a:t>
            </a:r>
          </a:p>
        </p:txBody>
      </p:sp>
      <p:sp>
        <p:nvSpPr>
          <p:cNvPr id="11" name="Footer Placeholder 1">
            <a:extLst>
              <a:ext uri="{FF2B5EF4-FFF2-40B4-BE49-F238E27FC236}">
                <a16:creationId xmlns:a16="http://schemas.microsoft.com/office/drawing/2014/main" id="{C700B3D5-0EDC-45D0-B4FF-BE0156369730}"/>
              </a:ext>
            </a:extLst>
          </p:cNvPr>
          <p:cNvSpPr>
            <a:spLocks noGrp="1"/>
          </p:cNvSpPr>
          <p:nvPr>
            <p:ph type="ftr" sz="quarter" idx="11"/>
          </p:nvPr>
        </p:nvSpPr>
        <p:spPr>
          <a:xfrm>
            <a:off x="-180528" y="6474030"/>
            <a:ext cx="2895600" cy="365125"/>
          </a:xfrm>
        </p:spPr>
        <p:txBody>
          <a:bodyPr/>
          <a:lstStyle/>
          <a:p>
            <a:r>
              <a:rPr lang="en-US" sz="1400" b="1" dirty="0">
                <a:effectLst>
                  <a:outerShdw blurRad="38100" dist="38100" dir="2700000" algn="tl">
                    <a:srgbClr val="000000">
                      <a:alpha val="43137"/>
                    </a:srgbClr>
                  </a:outerShdw>
                </a:effectLst>
                <a:latin typeface="Caveat" panose="00000500000000000000" pitchFamily="2" charset="0"/>
              </a:rPr>
              <a:t>Dr.Baqer A. Al-Mayyahi</a:t>
            </a:r>
          </a:p>
        </p:txBody>
      </p:sp>
      <p:sp>
        <p:nvSpPr>
          <p:cNvPr id="2" name="Slide Number Placeholder 1">
            <a:extLst>
              <a:ext uri="{FF2B5EF4-FFF2-40B4-BE49-F238E27FC236}">
                <a16:creationId xmlns:a16="http://schemas.microsoft.com/office/drawing/2014/main" id="{413F1418-B474-48CF-8AA1-F0EE75C06678}"/>
              </a:ext>
            </a:extLst>
          </p:cNvPr>
          <p:cNvSpPr>
            <a:spLocks noGrp="1"/>
          </p:cNvSpPr>
          <p:nvPr>
            <p:ph type="sldNum" sz="quarter" idx="12"/>
          </p:nvPr>
        </p:nvSpPr>
        <p:spPr/>
        <p:txBody>
          <a:bodyPr/>
          <a:lstStyle/>
          <a:p>
            <a:fld id="{84BAD2CE-C569-43DC-8FF9-AF0A374AB62F}" type="slidenum">
              <a:rPr lang="en-US" smtClean="0"/>
              <a:t>1</a:t>
            </a:fld>
            <a:endParaRPr lang="en-US" dirty="0"/>
          </a:p>
        </p:txBody>
      </p:sp>
      <p:sp>
        <p:nvSpPr>
          <p:cNvPr id="12" name="Footer Placeholder 1">
            <a:extLst>
              <a:ext uri="{FF2B5EF4-FFF2-40B4-BE49-F238E27FC236}">
                <a16:creationId xmlns:a16="http://schemas.microsoft.com/office/drawing/2014/main" id="{DB297D7C-0B86-40F3-85CE-01D9CB0D7972}"/>
              </a:ext>
            </a:extLst>
          </p:cNvPr>
          <p:cNvSpPr txBox="1">
            <a:spLocks/>
          </p:cNvSpPr>
          <p:nvPr/>
        </p:nvSpPr>
        <p:spPr>
          <a:xfrm>
            <a:off x="2136836" y="3171476"/>
            <a:ext cx="4688160" cy="44239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a:ln w="12700">
                  <a:solidFill>
                    <a:schemeClr val="accent1"/>
                  </a:solidFill>
                  <a:prstDash val="solid"/>
                </a:ln>
                <a:solidFill>
                  <a:srgbClr val="C00000"/>
                </a:solidFill>
                <a:effectLst>
                  <a:outerShdw dist="38100" dir="2640000" algn="bl" rotWithShape="0">
                    <a:schemeClr val="accent1"/>
                  </a:outerShdw>
                </a:effectLst>
                <a:latin typeface="Caveat" panose="00000500000000000000" pitchFamily="2" charset="0"/>
                <a:cs typeface="AF-Al Nassrah" pitchFamily="2" charset="-78"/>
              </a:rPr>
              <a:t>Phenolic Resin</a:t>
            </a:r>
          </a:p>
        </p:txBody>
      </p:sp>
    </p:spTree>
    <p:extLst>
      <p:ext uri="{BB962C8B-B14F-4D97-AF65-F5344CB8AC3E}">
        <p14:creationId xmlns:p14="http://schemas.microsoft.com/office/powerpoint/2010/main" val="2447029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71296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Phenolic resins are obtained by step growth polymerization of</a:t>
            </a:r>
          </a:p>
          <a:p>
            <a:r>
              <a:rPr lang="en-US" sz="2400" dirty="0">
                <a:solidFill>
                  <a:schemeClr val="tx1"/>
                </a:solidFill>
              </a:rPr>
              <a:t>difunctional  monomers (aldehydes) with monomers of functionality greater than 2 (Phenol, substituted Phenols or combination of phenols).</a:t>
            </a:r>
          </a:p>
          <a:p>
            <a:r>
              <a:rPr lang="en-US" sz="2400" b="1" dirty="0">
                <a:solidFill>
                  <a:schemeClr val="tx1"/>
                </a:solidFill>
              </a:rPr>
              <a:t>Key factors in the design of the desired phenolic resin are:</a:t>
            </a:r>
          </a:p>
          <a:p>
            <a:r>
              <a:rPr lang="en-US" sz="2400" dirty="0">
                <a:solidFill>
                  <a:schemeClr val="tx1"/>
                </a:solidFill>
              </a:rPr>
              <a:t>- Molar ratio of F to P</a:t>
            </a:r>
          </a:p>
          <a:p>
            <a:pPr marL="342900" indent="-342900">
              <a:buFontTx/>
              <a:buChar char="-"/>
            </a:pPr>
            <a:r>
              <a:rPr lang="en-US" sz="2400" dirty="0">
                <a:solidFill>
                  <a:schemeClr val="tx1"/>
                </a:solidFill>
              </a:rPr>
              <a:t>Mode of catalysis: Acid, base, metal salt, enzyme.</a:t>
            </a:r>
          </a:p>
          <a:p>
            <a:endParaRPr lang="en-US" sz="2400" dirty="0">
              <a:solidFill>
                <a:schemeClr val="tx1"/>
              </a:solidFill>
            </a:endParaRPr>
          </a:p>
          <a:p>
            <a:r>
              <a:rPr lang="en-US" sz="2400" u="sng" dirty="0">
                <a:solidFill>
                  <a:schemeClr val="tx1"/>
                </a:solidFill>
              </a:rPr>
              <a:t>Note</a:t>
            </a:r>
            <a:r>
              <a:rPr lang="en-US" sz="2400" dirty="0">
                <a:solidFill>
                  <a:schemeClr val="tx1"/>
                </a:solidFill>
              </a:rPr>
              <a:t>: Reaction of phenolic compounds with aldehydes  under acidic or basic catalyst are exothermic , so side reaction  due to exothermic need to be avoided</a:t>
            </a:r>
          </a:p>
          <a:p>
            <a:endParaRPr lang="en-US" sz="2400" dirty="0">
              <a:solidFill>
                <a:schemeClr val="tx1"/>
              </a:solidFill>
            </a:endParaRPr>
          </a:p>
        </p:txBody>
      </p:sp>
      <p:sp>
        <p:nvSpPr>
          <p:cNvPr id="5" name="Rectangle 4"/>
          <p:cNvSpPr/>
          <p:nvPr/>
        </p:nvSpPr>
        <p:spPr>
          <a:xfrm>
            <a:off x="1337685" y="269593"/>
            <a:ext cx="583264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effectLst>
                  <a:outerShdw blurRad="38100" dist="38100" dir="2700000" algn="tl">
                    <a:srgbClr val="000000">
                      <a:alpha val="43137"/>
                    </a:srgbClr>
                  </a:outerShdw>
                </a:effectLst>
              </a:rPr>
              <a:t>Basic Chemistry</a:t>
            </a:r>
          </a:p>
        </p:txBody>
      </p:sp>
      <p:sp>
        <p:nvSpPr>
          <p:cNvPr id="2" name="Slide Number Placeholder 1">
            <a:extLst>
              <a:ext uri="{FF2B5EF4-FFF2-40B4-BE49-F238E27FC236}">
                <a16:creationId xmlns:a16="http://schemas.microsoft.com/office/drawing/2014/main" id="{4D92EB98-BC4C-4D5F-98C9-E407241AC7C6}"/>
              </a:ext>
            </a:extLst>
          </p:cNvPr>
          <p:cNvSpPr>
            <a:spLocks noGrp="1"/>
          </p:cNvSpPr>
          <p:nvPr>
            <p:ph type="sldNum" sz="quarter" idx="12"/>
          </p:nvPr>
        </p:nvSpPr>
        <p:spPr/>
        <p:txBody>
          <a:bodyPr/>
          <a:lstStyle/>
          <a:p>
            <a:fld id="{84BAD2CE-C569-43DC-8FF9-AF0A374AB62F}" type="slidenum">
              <a:rPr lang="en-US" smtClean="0"/>
              <a:t>10</a:t>
            </a:fld>
            <a:endParaRPr lang="en-US"/>
          </a:p>
        </p:txBody>
      </p:sp>
    </p:spTree>
    <p:extLst>
      <p:ext uri="{BB962C8B-B14F-4D97-AF65-F5344CB8AC3E}">
        <p14:creationId xmlns:p14="http://schemas.microsoft.com/office/powerpoint/2010/main" val="370884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3D912F-F77F-4235-A8B5-235EF1C1315E}"/>
              </a:ext>
            </a:extLst>
          </p:cNvPr>
          <p:cNvSpPr/>
          <p:nvPr/>
        </p:nvSpPr>
        <p:spPr>
          <a:xfrm>
            <a:off x="3419872" y="322138"/>
            <a:ext cx="1866793" cy="830997"/>
          </a:xfrm>
          <a:prstGeom prst="rect">
            <a:avLst/>
          </a:prstGeom>
        </p:spPr>
        <p:txBody>
          <a:bodyPr wrap="none">
            <a:spAutoFit/>
          </a:bodyPr>
          <a:lstStyle/>
          <a:p>
            <a:r>
              <a:rPr lang="en-US" sz="4800" b="1" dirty="0">
                <a:solidFill>
                  <a:srgbClr val="C00000"/>
                </a:solidFill>
                <a:effectLst>
                  <a:outerShdw blurRad="38100" dist="38100" dir="2700000" algn="tl">
                    <a:srgbClr val="000000">
                      <a:alpha val="43137"/>
                    </a:srgbClr>
                  </a:outerShdw>
                </a:effectLst>
              </a:rPr>
              <a:t>Resole</a:t>
            </a:r>
          </a:p>
        </p:txBody>
      </p:sp>
      <p:sp>
        <p:nvSpPr>
          <p:cNvPr id="7" name="Rectangle 6">
            <a:extLst>
              <a:ext uri="{FF2B5EF4-FFF2-40B4-BE49-F238E27FC236}">
                <a16:creationId xmlns:a16="http://schemas.microsoft.com/office/drawing/2014/main" id="{7773C29D-400A-40A5-8535-AE2C3F01B6EA}"/>
              </a:ext>
            </a:extLst>
          </p:cNvPr>
          <p:cNvSpPr/>
          <p:nvPr/>
        </p:nvSpPr>
        <p:spPr>
          <a:xfrm>
            <a:off x="464835" y="1147445"/>
            <a:ext cx="8211620" cy="1569660"/>
          </a:xfrm>
          <a:prstGeom prst="rect">
            <a:avLst/>
          </a:prstGeom>
        </p:spPr>
        <p:txBody>
          <a:bodyPr wrap="square">
            <a:spAutoFit/>
          </a:bodyPr>
          <a:lstStyle/>
          <a:p>
            <a:r>
              <a:rPr lang="en-US" sz="2400" dirty="0"/>
              <a:t>The simplest phenolic component that can cure into a phenolic resin is o- or p-</a:t>
            </a:r>
            <a:r>
              <a:rPr lang="en-US" sz="2400" dirty="0" err="1"/>
              <a:t>methylol</a:t>
            </a:r>
            <a:r>
              <a:rPr lang="en-US" sz="2400" dirty="0"/>
              <a:t> phenol. The reaction of P with Funder basic conditions is initially the addition of F to phenolate leading to o- and p-</a:t>
            </a:r>
            <a:r>
              <a:rPr lang="en-US" sz="2400" dirty="0" err="1"/>
              <a:t>methylol</a:t>
            </a:r>
            <a:r>
              <a:rPr lang="en-US" sz="2400" dirty="0"/>
              <a:t> phenol. </a:t>
            </a:r>
          </a:p>
        </p:txBody>
      </p:sp>
      <p:pic>
        <p:nvPicPr>
          <p:cNvPr id="8" name="Picture 7">
            <a:extLst>
              <a:ext uri="{FF2B5EF4-FFF2-40B4-BE49-F238E27FC236}">
                <a16:creationId xmlns:a16="http://schemas.microsoft.com/office/drawing/2014/main" id="{520998A4-1FF9-44B1-878A-98F77FE95FCE}"/>
              </a:ext>
            </a:extLst>
          </p:cNvPr>
          <p:cNvPicPr>
            <a:picLocks noChangeAspect="1"/>
          </p:cNvPicPr>
          <p:nvPr/>
        </p:nvPicPr>
        <p:blipFill>
          <a:blip r:embed="rId2"/>
          <a:stretch>
            <a:fillRect/>
          </a:stretch>
        </p:blipFill>
        <p:spPr>
          <a:xfrm>
            <a:off x="1115616" y="2822876"/>
            <a:ext cx="6401899" cy="3631487"/>
          </a:xfrm>
          <a:prstGeom prst="rect">
            <a:avLst/>
          </a:prstGeom>
        </p:spPr>
      </p:pic>
      <p:sp>
        <p:nvSpPr>
          <p:cNvPr id="10" name="Slide Number Placeholder 9">
            <a:extLst>
              <a:ext uri="{FF2B5EF4-FFF2-40B4-BE49-F238E27FC236}">
                <a16:creationId xmlns:a16="http://schemas.microsoft.com/office/drawing/2014/main" id="{6A4B4526-DD35-4E9B-8927-3978D418AA1D}"/>
              </a:ext>
            </a:extLst>
          </p:cNvPr>
          <p:cNvSpPr>
            <a:spLocks noGrp="1"/>
          </p:cNvSpPr>
          <p:nvPr>
            <p:ph type="sldNum" sz="quarter" idx="12"/>
          </p:nvPr>
        </p:nvSpPr>
        <p:spPr/>
        <p:txBody>
          <a:bodyPr/>
          <a:lstStyle/>
          <a:p>
            <a:fld id="{84BAD2CE-C569-43DC-8FF9-AF0A374AB62F}" type="slidenum">
              <a:rPr lang="en-US" smtClean="0"/>
              <a:t>11</a:t>
            </a:fld>
            <a:endParaRPr lang="en-US"/>
          </a:p>
        </p:txBody>
      </p:sp>
    </p:spTree>
    <p:extLst>
      <p:ext uri="{BB962C8B-B14F-4D97-AF65-F5344CB8AC3E}">
        <p14:creationId xmlns:p14="http://schemas.microsoft.com/office/powerpoint/2010/main" val="48967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2B35F-DC12-49C6-8CA1-B05E993A5E5D}"/>
              </a:ext>
            </a:extLst>
          </p:cNvPr>
          <p:cNvSpPr/>
          <p:nvPr/>
        </p:nvSpPr>
        <p:spPr>
          <a:xfrm>
            <a:off x="107504" y="1340768"/>
            <a:ext cx="8712968" cy="1384995"/>
          </a:xfrm>
          <a:prstGeom prst="rect">
            <a:avLst/>
          </a:prstGeom>
        </p:spPr>
        <p:txBody>
          <a:bodyPr wrap="square">
            <a:spAutoFit/>
          </a:bodyPr>
          <a:lstStyle/>
          <a:p>
            <a:r>
              <a:rPr lang="en-US" sz="2800" dirty="0"/>
              <a:t>Besides </a:t>
            </a:r>
            <a:r>
              <a:rPr lang="en-US" sz="2800" dirty="0" err="1"/>
              <a:t>monomethylol</a:t>
            </a:r>
            <a:r>
              <a:rPr lang="en-US" sz="2800" dirty="0"/>
              <a:t> phenols, some </a:t>
            </a:r>
            <a:r>
              <a:rPr lang="en-US" sz="2800" dirty="0" err="1"/>
              <a:t>dimethylol</a:t>
            </a:r>
            <a:r>
              <a:rPr lang="en-US" sz="2800" dirty="0"/>
              <a:t> phenols, and </a:t>
            </a:r>
            <a:r>
              <a:rPr lang="en-US" sz="2800" dirty="0" err="1"/>
              <a:t>trimethylol</a:t>
            </a:r>
            <a:r>
              <a:rPr lang="en-US" sz="2800" dirty="0"/>
              <a:t> phenol are formed. It is commonly referred to as the Lederer-</a:t>
            </a:r>
            <a:r>
              <a:rPr lang="en-US" sz="2800" dirty="0" err="1"/>
              <a:t>Manasse</a:t>
            </a:r>
            <a:r>
              <a:rPr lang="en-US" sz="2800" dirty="0"/>
              <a:t> reaction. </a:t>
            </a:r>
          </a:p>
        </p:txBody>
      </p:sp>
      <p:sp>
        <p:nvSpPr>
          <p:cNvPr id="5" name="Rectangle 4">
            <a:extLst>
              <a:ext uri="{FF2B5EF4-FFF2-40B4-BE49-F238E27FC236}">
                <a16:creationId xmlns:a16="http://schemas.microsoft.com/office/drawing/2014/main" id="{D181D048-3AC9-4994-90EB-A0B042030F72}"/>
              </a:ext>
            </a:extLst>
          </p:cNvPr>
          <p:cNvSpPr/>
          <p:nvPr/>
        </p:nvSpPr>
        <p:spPr>
          <a:xfrm>
            <a:off x="3419872" y="322138"/>
            <a:ext cx="1866793" cy="830997"/>
          </a:xfrm>
          <a:prstGeom prst="rect">
            <a:avLst/>
          </a:prstGeom>
        </p:spPr>
        <p:txBody>
          <a:bodyPr wrap="none">
            <a:spAutoFit/>
          </a:bodyPr>
          <a:lstStyle/>
          <a:p>
            <a:r>
              <a:rPr lang="en-US" sz="4800" b="1" dirty="0">
                <a:solidFill>
                  <a:srgbClr val="C00000"/>
                </a:solidFill>
                <a:effectLst>
                  <a:outerShdw blurRad="38100" dist="38100" dir="2700000" algn="tl">
                    <a:srgbClr val="000000">
                      <a:alpha val="43137"/>
                    </a:srgbClr>
                  </a:outerShdw>
                </a:effectLst>
              </a:rPr>
              <a:t>Resole</a:t>
            </a:r>
          </a:p>
        </p:txBody>
      </p:sp>
      <p:pic>
        <p:nvPicPr>
          <p:cNvPr id="3" name="Picture 2">
            <a:extLst>
              <a:ext uri="{FF2B5EF4-FFF2-40B4-BE49-F238E27FC236}">
                <a16:creationId xmlns:a16="http://schemas.microsoft.com/office/drawing/2014/main" id="{272FDAB1-542A-4E76-93BB-26F928FD88D4}"/>
              </a:ext>
            </a:extLst>
          </p:cNvPr>
          <p:cNvPicPr>
            <a:picLocks noChangeAspect="1"/>
          </p:cNvPicPr>
          <p:nvPr/>
        </p:nvPicPr>
        <p:blipFill>
          <a:blip r:embed="rId2"/>
          <a:stretch>
            <a:fillRect/>
          </a:stretch>
        </p:blipFill>
        <p:spPr>
          <a:xfrm>
            <a:off x="1043608" y="2734881"/>
            <a:ext cx="7056784" cy="4071221"/>
          </a:xfrm>
          <a:prstGeom prst="rect">
            <a:avLst/>
          </a:prstGeom>
        </p:spPr>
      </p:pic>
      <p:sp>
        <p:nvSpPr>
          <p:cNvPr id="6" name="Slide Number Placeholder 5">
            <a:extLst>
              <a:ext uri="{FF2B5EF4-FFF2-40B4-BE49-F238E27FC236}">
                <a16:creationId xmlns:a16="http://schemas.microsoft.com/office/drawing/2014/main" id="{07273283-4A06-459C-B106-8FB6D7DFA0D3}"/>
              </a:ext>
            </a:extLst>
          </p:cNvPr>
          <p:cNvSpPr>
            <a:spLocks noGrp="1"/>
          </p:cNvSpPr>
          <p:nvPr>
            <p:ph type="sldNum" sz="quarter" idx="12"/>
          </p:nvPr>
        </p:nvSpPr>
        <p:spPr/>
        <p:txBody>
          <a:bodyPr/>
          <a:lstStyle/>
          <a:p>
            <a:fld id="{84BAD2CE-C569-43DC-8FF9-AF0A374AB62F}" type="slidenum">
              <a:rPr lang="en-US" smtClean="0"/>
              <a:t>12</a:t>
            </a:fld>
            <a:endParaRPr lang="en-US"/>
          </a:p>
        </p:txBody>
      </p:sp>
    </p:spTree>
    <p:extLst>
      <p:ext uri="{BB962C8B-B14F-4D97-AF65-F5344CB8AC3E}">
        <p14:creationId xmlns:p14="http://schemas.microsoft.com/office/powerpoint/2010/main" val="419275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D47A94-4EB2-4D4F-9EBB-8FBDAE72CC66}"/>
              </a:ext>
            </a:extLst>
          </p:cNvPr>
          <p:cNvSpPr/>
          <p:nvPr/>
        </p:nvSpPr>
        <p:spPr>
          <a:xfrm>
            <a:off x="251520" y="764704"/>
            <a:ext cx="8640960" cy="1569660"/>
          </a:xfrm>
          <a:prstGeom prst="rect">
            <a:avLst/>
          </a:prstGeom>
        </p:spPr>
        <p:txBody>
          <a:bodyPr wrap="square">
            <a:spAutoFit/>
          </a:bodyPr>
          <a:lstStyle/>
          <a:p>
            <a:r>
              <a:rPr lang="en-US" sz="2400" dirty="0"/>
              <a:t>at low temperatures ( 60 °C} only addition of formaldehyde to phenol occurs. In a temperature range above 60 °C, condensation reactions of </a:t>
            </a:r>
            <a:r>
              <a:rPr lang="en-US" sz="2400" dirty="0" err="1"/>
              <a:t>methylol</a:t>
            </a:r>
            <a:r>
              <a:rPr lang="en-US" sz="2400" dirty="0"/>
              <a:t> phenols with phenol and/or </a:t>
            </a:r>
            <a:r>
              <a:rPr lang="en-US" sz="2400" dirty="0" err="1"/>
              <a:t>methylol</a:t>
            </a:r>
            <a:r>
              <a:rPr lang="en-US" sz="2400" dirty="0"/>
              <a:t> phenols occur and lead to prepolymer or the desired resole resin</a:t>
            </a:r>
          </a:p>
        </p:txBody>
      </p:sp>
      <p:sp>
        <p:nvSpPr>
          <p:cNvPr id="5" name="Rectangle 4">
            <a:extLst>
              <a:ext uri="{FF2B5EF4-FFF2-40B4-BE49-F238E27FC236}">
                <a16:creationId xmlns:a16="http://schemas.microsoft.com/office/drawing/2014/main" id="{0EB2817C-14D2-42A2-AA8E-E81ADDE75BB3}"/>
              </a:ext>
            </a:extLst>
          </p:cNvPr>
          <p:cNvSpPr/>
          <p:nvPr/>
        </p:nvSpPr>
        <p:spPr>
          <a:xfrm>
            <a:off x="3419872" y="116632"/>
            <a:ext cx="1866793" cy="830997"/>
          </a:xfrm>
          <a:prstGeom prst="rect">
            <a:avLst/>
          </a:prstGeom>
        </p:spPr>
        <p:txBody>
          <a:bodyPr wrap="none">
            <a:spAutoFit/>
          </a:bodyPr>
          <a:lstStyle/>
          <a:p>
            <a:r>
              <a:rPr lang="en-US" sz="4800" b="1" dirty="0">
                <a:solidFill>
                  <a:srgbClr val="C00000"/>
                </a:solidFill>
                <a:effectLst>
                  <a:outerShdw blurRad="38100" dist="38100" dir="2700000" algn="tl">
                    <a:srgbClr val="000000">
                      <a:alpha val="43137"/>
                    </a:srgbClr>
                  </a:outerShdw>
                </a:effectLst>
              </a:rPr>
              <a:t>Resole</a:t>
            </a:r>
          </a:p>
        </p:txBody>
      </p:sp>
      <p:pic>
        <p:nvPicPr>
          <p:cNvPr id="3" name="Picture 2">
            <a:extLst>
              <a:ext uri="{FF2B5EF4-FFF2-40B4-BE49-F238E27FC236}">
                <a16:creationId xmlns:a16="http://schemas.microsoft.com/office/drawing/2014/main" id="{467C28EC-227C-4138-8BCB-6688DA0B4C2C}"/>
              </a:ext>
            </a:extLst>
          </p:cNvPr>
          <p:cNvPicPr>
            <a:picLocks noChangeAspect="1"/>
          </p:cNvPicPr>
          <p:nvPr/>
        </p:nvPicPr>
        <p:blipFill>
          <a:blip r:embed="rId2"/>
          <a:stretch>
            <a:fillRect/>
          </a:stretch>
        </p:blipFill>
        <p:spPr>
          <a:xfrm>
            <a:off x="395536" y="2333570"/>
            <a:ext cx="4975245" cy="1792467"/>
          </a:xfrm>
          <a:prstGeom prst="rect">
            <a:avLst/>
          </a:prstGeom>
        </p:spPr>
      </p:pic>
      <p:pic>
        <p:nvPicPr>
          <p:cNvPr id="6" name="Picture 5">
            <a:extLst>
              <a:ext uri="{FF2B5EF4-FFF2-40B4-BE49-F238E27FC236}">
                <a16:creationId xmlns:a16="http://schemas.microsoft.com/office/drawing/2014/main" id="{25EC1C7A-0023-4FA8-85F7-E23EB9388BD8}"/>
              </a:ext>
            </a:extLst>
          </p:cNvPr>
          <p:cNvPicPr>
            <a:picLocks noChangeAspect="1"/>
          </p:cNvPicPr>
          <p:nvPr/>
        </p:nvPicPr>
        <p:blipFill>
          <a:blip r:embed="rId3"/>
          <a:stretch>
            <a:fillRect/>
          </a:stretch>
        </p:blipFill>
        <p:spPr>
          <a:xfrm>
            <a:off x="233254" y="4087296"/>
            <a:ext cx="6787018" cy="2808421"/>
          </a:xfrm>
          <a:prstGeom prst="rect">
            <a:avLst/>
          </a:prstGeom>
        </p:spPr>
      </p:pic>
      <p:sp>
        <p:nvSpPr>
          <p:cNvPr id="7" name="Slide Number Placeholder 6">
            <a:extLst>
              <a:ext uri="{FF2B5EF4-FFF2-40B4-BE49-F238E27FC236}">
                <a16:creationId xmlns:a16="http://schemas.microsoft.com/office/drawing/2014/main" id="{01963F8D-7FE8-47A3-A00B-598754F9A0D3}"/>
              </a:ext>
            </a:extLst>
          </p:cNvPr>
          <p:cNvSpPr>
            <a:spLocks noGrp="1"/>
          </p:cNvSpPr>
          <p:nvPr>
            <p:ph type="sldNum" sz="quarter" idx="12"/>
          </p:nvPr>
        </p:nvSpPr>
        <p:spPr/>
        <p:txBody>
          <a:bodyPr/>
          <a:lstStyle/>
          <a:p>
            <a:fld id="{84BAD2CE-C569-43DC-8FF9-AF0A374AB62F}" type="slidenum">
              <a:rPr lang="en-US" smtClean="0"/>
              <a:t>13</a:t>
            </a:fld>
            <a:endParaRPr lang="en-US"/>
          </a:p>
        </p:txBody>
      </p:sp>
    </p:spTree>
    <p:extLst>
      <p:ext uri="{BB962C8B-B14F-4D97-AF65-F5344CB8AC3E}">
        <p14:creationId xmlns:p14="http://schemas.microsoft.com/office/powerpoint/2010/main" val="406878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098B93-4EB8-49F6-BF82-5EE19A8CB7C0}"/>
              </a:ext>
            </a:extLst>
          </p:cNvPr>
          <p:cNvSpPr/>
          <p:nvPr/>
        </p:nvSpPr>
        <p:spPr>
          <a:xfrm>
            <a:off x="3157910" y="260648"/>
            <a:ext cx="2285113" cy="830997"/>
          </a:xfrm>
          <a:prstGeom prst="rect">
            <a:avLst/>
          </a:prstGeom>
        </p:spPr>
        <p:txBody>
          <a:bodyPr wrap="none">
            <a:spAutoFit/>
          </a:bodyPr>
          <a:lstStyle/>
          <a:p>
            <a:pPr algn="ctr"/>
            <a:r>
              <a:rPr lang="en-US" sz="4800" b="1" dirty="0" err="1">
                <a:solidFill>
                  <a:srgbClr val="C00000"/>
                </a:solidFill>
                <a:effectLst>
                  <a:outerShdw blurRad="38100" dist="38100" dir="2700000" algn="tl">
                    <a:srgbClr val="000000">
                      <a:alpha val="43137"/>
                    </a:srgbClr>
                  </a:outerShdw>
                </a:effectLst>
              </a:rPr>
              <a:t>Novolac</a:t>
            </a:r>
            <a:endParaRPr lang="en-US" sz="4800" b="1" dirty="0">
              <a:solidFill>
                <a:srgbClr val="C0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18EE91FA-048A-4F00-9746-36971AD6DA3D}"/>
              </a:ext>
            </a:extLst>
          </p:cNvPr>
          <p:cNvSpPr/>
          <p:nvPr/>
        </p:nvSpPr>
        <p:spPr>
          <a:xfrm>
            <a:off x="268018" y="1108815"/>
            <a:ext cx="8480446" cy="1569660"/>
          </a:xfrm>
          <a:prstGeom prst="rect">
            <a:avLst/>
          </a:prstGeom>
        </p:spPr>
        <p:txBody>
          <a:bodyPr wrap="square">
            <a:spAutoFit/>
          </a:bodyPr>
          <a:lstStyle/>
          <a:p>
            <a:r>
              <a:rPr lang="en-US" sz="2400" dirty="0"/>
              <a:t>the simplest </a:t>
            </a:r>
            <a:r>
              <a:rPr lang="en-US" sz="2400" dirty="0" err="1"/>
              <a:t>Novolac</a:t>
            </a:r>
            <a:r>
              <a:rPr lang="en-US" sz="2400" dirty="0"/>
              <a:t>, is prepared by conducting the reaction of P and F with a large excess of phenol under acidic conditions. A mixture of isomers is obtained: </a:t>
            </a:r>
            <a:r>
              <a:rPr lang="en-US" sz="2400" dirty="0" err="1"/>
              <a:t>o,p</a:t>
            </a:r>
            <a:r>
              <a:rPr lang="en-US" sz="2400" dirty="0"/>
              <a:t>' isomer predominates, followed by </a:t>
            </a:r>
            <a:r>
              <a:rPr lang="en-US" sz="2400" dirty="0" err="1"/>
              <a:t>p,p</a:t>
            </a:r>
            <a:r>
              <a:rPr lang="en-US" sz="2400" dirty="0"/>
              <a:t>' and </a:t>
            </a:r>
            <a:r>
              <a:rPr lang="en-US" sz="2400" dirty="0" err="1"/>
              <a:t>o,o</a:t>
            </a:r>
            <a:r>
              <a:rPr lang="en-US" sz="2400" dirty="0"/>
              <a:t>'</a:t>
            </a:r>
          </a:p>
        </p:txBody>
      </p:sp>
      <p:pic>
        <p:nvPicPr>
          <p:cNvPr id="6" name="Picture 5">
            <a:extLst>
              <a:ext uri="{FF2B5EF4-FFF2-40B4-BE49-F238E27FC236}">
                <a16:creationId xmlns:a16="http://schemas.microsoft.com/office/drawing/2014/main" id="{34C90C11-6E67-4847-B15F-B0FE32A6BA11}"/>
              </a:ext>
            </a:extLst>
          </p:cNvPr>
          <p:cNvPicPr>
            <a:picLocks noChangeAspect="1"/>
          </p:cNvPicPr>
          <p:nvPr/>
        </p:nvPicPr>
        <p:blipFill>
          <a:blip r:embed="rId2"/>
          <a:stretch>
            <a:fillRect/>
          </a:stretch>
        </p:blipFill>
        <p:spPr>
          <a:xfrm>
            <a:off x="971600" y="2852936"/>
            <a:ext cx="6322531" cy="3571259"/>
          </a:xfrm>
          <a:prstGeom prst="rect">
            <a:avLst/>
          </a:prstGeom>
        </p:spPr>
      </p:pic>
      <p:sp>
        <p:nvSpPr>
          <p:cNvPr id="8" name="Slide Number Placeholder 7">
            <a:extLst>
              <a:ext uri="{FF2B5EF4-FFF2-40B4-BE49-F238E27FC236}">
                <a16:creationId xmlns:a16="http://schemas.microsoft.com/office/drawing/2014/main" id="{79958033-D132-4C1F-940C-7632ED7119B0}"/>
              </a:ext>
            </a:extLst>
          </p:cNvPr>
          <p:cNvSpPr>
            <a:spLocks noGrp="1"/>
          </p:cNvSpPr>
          <p:nvPr>
            <p:ph type="sldNum" sz="quarter" idx="12"/>
          </p:nvPr>
        </p:nvSpPr>
        <p:spPr/>
        <p:txBody>
          <a:bodyPr/>
          <a:lstStyle/>
          <a:p>
            <a:fld id="{84BAD2CE-C569-43DC-8FF9-AF0A374AB62F}" type="slidenum">
              <a:rPr lang="en-US" smtClean="0"/>
              <a:t>14</a:t>
            </a:fld>
            <a:endParaRPr lang="en-US"/>
          </a:p>
        </p:txBody>
      </p:sp>
    </p:spTree>
    <p:extLst>
      <p:ext uri="{BB962C8B-B14F-4D97-AF65-F5344CB8AC3E}">
        <p14:creationId xmlns:p14="http://schemas.microsoft.com/office/powerpoint/2010/main" val="385345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59CFFF-C231-48AA-8E2B-EF4C87871D5E}"/>
              </a:ext>
            </a:extLst>
          </p:cNvPr>
          <p:cNvSpPr/>
          <p:nvPr/>
        </p:nvSpPr>
        <p:spPr>
          <a:xfrm>
            <a:off x="107504" y="692696"/>
            <a:ext cx="8928992" cy="830997"/>
          </a:xfrm>
          <a:prstGeom prst="rect">
            <a:avLst/>
          </a:prstGeom>
        </p:spPr>
        <p:txBody>
          <a:bodyPr wrap="square">
            <a:spAutoFit/>
          </a:bodyPr>
          <a:lstStyle/>
          <a:p>
            <a:r>
              <a:rPr lang="en-US" sz="2400" dirty="0"/>
              <a:t>The mechanism of formation involves initial protonation of methylene glycol which reacts with phenol at the ortho and para positions</a:t>
            </a:r>
          </a:p>
        </p:txBody>
      </p:sp>
      <p:sp>
        <p:nvSpPr>
          <p:cNvPr id="5" name="Rectangle 4">
            <a:extLst>
              <a:ext uri="{FF2B5EF4-FFF2-40B4-BE49-F238E27FC236}">
                <a16:creationId xmlns:a16="http://schemas.microsoft.com/office/drawing/2014/main" id="{509EFE2A-57BC-4057-9971-87302E49CF79}"/>
              </a:ext>
            </a:extLst>
          </p:cNvPr>
          <p:cNvSpPr/>
          <p:nvPr/>
        </p:nvSpPr>
        <p:spPr>
          <a:xfrm>
            <a:off x="3131840" y="0"/>
            <a:ext cx="2285113" cy="830997"/>
          </a:xfrm>
          <a:prstGeom prst="rect">
            <a:avLst/>
          </a:prstGeom>
        </p:spPr>
        <p:txBody>
          <a:bodyPr wrap="none">
            <a:spAutoFit/>
          </a:bodyPr>
          <a:lstStyle/>
          <a:p>
            <a:pPr algn="ctr"/>
            <a:r>
              <a:rPr lang="en-US" sz="4800" b="1" dirty="0" err="1">
                <a:solidFill>
                  <a:srgbClr val="C00000"/>
                </a:solidFill>
                <a:effectLst>
                  <a:outerShdw blurRad="38100" dist="38100" dir="2700000" algn="tl">
                    <a:srgbClr val="000000">
                      <a:alpha val="43137"/>
                    </a:srgbClr>
                  </a:outerShdw>
                </a:effectLst>
              </a:rPr>
              <a:t>Novolac</a:t>
            </a:r>
            <a:endParaRPr lang="en-US" sz="4800" b="1" dirty="0">
              <a:solidFill>
                <a:srgbClr val="C00000"/>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77616EE-6195-4786-9676-9370F858B4B9}"/>
              </a:ext>
            </a:extLst>
          </p:cNvPr>
          <p:cNvPicPr>
            <a:picLocks noChangeAspect="1"/>
          </p:cNvPicPr>
          <p:nvPr/>
        </p:nvPicPr>
        <p:blipFill>
          <a:blip r:embed="rId2"/>
          <a:stretch>
            <a:fillRect/>
          </a:stretch>
        </p:blipFill>
        <p:spPr>
          <a:xfrm>
            <a:off x="-1166" y="1761181"/>
            <a:ext cx="7315187" cy="4777731"/>
          </a:xfrm>
          <a:prstGeom prst="rect">
            <a:avLst/>
          </a:prstGeom>
        </p:spPr>
      </p:pic>
      <p:sp>
        <p:nvSpPr>
          <p:cNvPr id="8" name="Slide Number Placeholder 7">
            <a:extLst>
              <a:ext uri="{FF2B5EF4-FFF2-40B4-BE49-F238E27FC236}">
                <a16:creationId xmlns:a16="http://schemas.microsoft.com/office/drawing/2014/main" id="{FEF0524B-F763-4169-980C-025FB7ECAE5B}"/>
              </a:ext>
            </a:extLst>
          </p:cNvPr>
          <p:cNvSpPr>
            <a:spLocks noGrp="1"/>
          </p:cNvSpPr>
          <p:nvPr>
            <p:ph type="sldNum" sz="quarter" idx="12"/>
          </p:nvPr>
        </p:nvSpPr>
        <p:spPr/>
        <p:txBody>
          <a:bodyPr/>
          <a:lstStyle/>
          <a:p>
            <a:fld id="{84BAD2CE-C569-43DC-8FF9-AF0A374AB62F}" type="slidenum">
              <a:rPr lang="en-US" smtClean="0"/>
              <a:t>15</a:t>
            </a:fld>
            <a:endParaRPr lang="en-US"/>
          </a:p>
        </p:txBody>
      </p:sp>
      <p:pic>
        <p:nvPicPr>
          <p:cNvPr id="2" name="Picture 1">
            <a:extLst>
              <a:ext uri="{FF2B5EF4-FFF2-40B4-BE49-F238E27FC236}">
                <a16:creationId xmlns:a16="http://schemas.microsoft.com/office/drawing/2014/main" id="{B92CC655-8B33-49AA-900D-052376C3C2AB}"/>
              </a:ext>
            </a:extLst>
          </p:cNvPr>
          <p:cNvPicPr>
            <a:picLocks noChangeAspect="1"/>
          </p:cNvPicPr>
          <p:nvPr/>
        </p:nvPicPr>
        <p:blipFill>
          <a:blip r:embed="rId3"/>
          <a:stretch>
            <a:fillRect/>
          </a:stretch>
        </p:blipFill>
        <p:spPr>
          <a:xfrm>
            <a:off x="5686328" y="1552283"/>
            <a:ext cx="3375290" cy="986286"/>
          </a:xfrm>
          <a:prstGeom prst="rect">
            <a:avLst/>
          </a:prstGeom>
        </p:spPr>
      </p:pic>
      <p:sp>
        <p:nvSpPr>
          <p:cNvPr id="3" name="Rectangle 2">
            <a:extLst>
              <a:ext uri="{FF2B5EF4-FFF2-40B4-BE49-F238E27FC236}">
                <a16:creationId xmlns:a16="http://schemas.microsoft.com/office/drawing/2014/main" id="{EE8913E9-0DC2-4628-8B83-5EC19EF4A953}"/>
              </a:ext>
            </a:extLst>
          </p:cNvPr>
          <p:cNvSpPr/>
          <p:nvPr/>
        </p:nvSpPr>
        <p:spPr>
          <a:xfrm>
            <a:off x="5981873" y="2323535"/>
            <a:ext cx="2664295" cy="1200329"/>
          </a:xfrm>
          <a:prstGeom prst="rect">
            <a:avLst/>
          </a:prstGeom>
        </p:spPr>
        <p:txBody>
          <a:bodyPr wrap="square">
            <a:spAutoFit/>
          </a:bodyPr>
          <a:lstStyle/>
          <a:p>
            <a:r>
              <a:rPr lang="en-US" dirty="0">
                <a:solidFill>
                  <a:srgbClr val="333333"/>
                </a:solidFill>
                <a:latin typeface="Verdana" panose="020B0604030504040204" pitchFamily="34" charset="0"/>
              </a:rPr>
              <a:t>In aqueous solution, formaldehyde exists in equilibrium with methylene glycol.</a:t>
            </a:r>
            <a:endParaRPr lang="en-US" dirty="0"/>
          </a:p>
        </p:txBody>
      </p:sp>
      <p:sp>
        <p:nvSpPr>
          <p:cNvPr id="9" name="Oval 8">
            <a:extLst>
              <a:ext uri="{FF2B5EF4-FFF2-40B4-BE49-F238E27FC236}">
                <a16:creationId xmlns:a16="http://schemas.microsoft.com/office/drawing/2014/main" id="{9EC7FD50-D347-43C9-9CE4-9A32A97EDEC8}"/>
              </a:ext>
            </a:extLst>
          </p:cNvPr>
          <p:cNvSpPr/>
          <p:nvPr/>
        </p:nvSpPr>
        <p:spPr>
          <a:xfrm>
            <a:off x="6971928" y="3686124"/>
            <a:ext cx="648072" cy="5060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266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AE319C-0E3E-4EFB-93DA-A16D60E64B10}"/>
              </a:ext>
            </a:extLst>
          </p:cNvPr>
          <p:cNvSpPr/>
          <p:nvPr/>
        </p:nvSpPr>
        <p:spPr>
          <a:xfrm>
            <a:off x="3131840" y="0"/>
            <a:ext cx="2285113" cy="830997"/>
          </a:xfrm>
          <a:prstGeom prst="rect">
            <a:avLst/>
          </a:prstGeom>
        </p:spPr>
        <p:txBody>
          <a:bodyPr wrap="none">
            <a:spAutoFit/>
          </a:bodyPr>
          <a:lstStyle/>
          <a:p>
            <a:pPr algn="ctr"/>
            <a:r>
              <a:rPr lang="en-US" sz="4800" b="1" dirty="0" err="1">
                <a:solidFill>
                  <a:srgbClr val="C00000"/>
                </a:solidFill>
                <a:effectLst>
                  <a:outerShdw blurRad="38100" dist="38100" dir="2700000" algn="tl">
                    <a:srgbClr val="000000">
                      <a:alpha val="43137"/>
                    </a:srgbClr>
                  </a:outerShdw>
                </a:effectLst>
              </a:rPr>
              <a:t>Novolac</a:t>
            </a:r>
            <a:endParaRPr lang="en-US" sz="4800" b="1" dirty="0">
              <a:solidFill>
                <a:srgbClr val="C0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AB0587EC-C225-44AE-B55B-CAF319DC53A2}"/>
              </a:ext>
            </a:extLst>
          </p:cNvPr>
          <p:cNvPicPr>
            <a:picLocks noChangeAspect="1"/>
          </p:cNvPicPr>
          <p:nvPr/>
        </p:nvPicPr>
        <p:blipFill>
          <a:blip r:embed="rId2"/>
          <a:stretch>
            <a:fillRect/>
          </a:stretch>
        </p:blipFill>
        <p:spPr>
          <a:xfrm>
            <a:off x="554952" y="833298"/>
            <a:ext cx="7545440" cy="5622283"/>
          </a:xfrm>
          <a:prstGeom prst="rect">
            <a:avLst/>
          </a:prstGeom>
        </p:spPr>
      </p:pic>
      <p:sp>
        <p:nvSpPr>
          <p:cNvPr id="8" name="Slide Number Placeholder 7">
            <a:extLst>
              <a:ext uri="{FF2B5EF4-FFF2-40B4-BE49-F238E27FC236}">
                <a16:creationId xmlns:a16="http://schemas.microsoft.com/office/drawing/2014/main" id="{53EC3933-58DA-41A4-A171-AF12628B605C}"/>
              </a:ext>
            </a:extLst>
          </p:cNvPr>
          <p:cNvSpPr>
            <a:spLocks noGrp="1"/>
          </p:cNvSpPr>
          <p:nvPr>
            <p:ph type="sldNum" sz="quarter" idx="12"/>
          </p:nvPr>
        </p:nvSpPr>
        <p:spPr/>
        <p:txBody>
          <a:bodyPr/>
          <a:lstStyle/>
          <a:p>
            <a:fld id="{84BAD2CE-C569-43DC-8FF9-AF0A374AB62F}" type="slidenum">
              <a:rPr lang="en-US" smtClean="0"/>
              <a:t>16</a:t>
            </a:fld>
            <a:endParaRPr lang="en-US"/>
          </a:p>
        </p:txBody>
      </p:sp>
    </p:spTree>
    <p:extLst>
      <p:ext uri="{BB962C8B-B14F-4D97-AF65-F5344CB8AC3E}">
        <p14:creationId xmlns:p14="http://schemas.microsoft.com/office/powerpoint/2010/main" val="383859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97DBA-7203-4BF8-A387-220F3C6C96CE}"/>
              </a:ext>
            </a:extLst>
          </p:cNvPr>
          <p:cNvPicPr>
            <a:picLocks noChangeAspect="1"/>
          </p:cNvPicPr>
          <p:nvPr/>
        </p:nvPicPr>
        <p:blipFill>
          <a:blip r:embed="rId2"/>
          <a:stretch>
            <a:fillRect/>
          </a:stretch>
        </p:blipFill>
        <p:spPr>
          <a:xfrm>
            <a:off x="1619672" y="764704"/>
            <a:ext cx="5423810" cy="4464496"/>
          </a:xfrm>
          <a:prstGeom prst="rect">
            <a:avLst/>
          </a:prstGeom>
        </p:spPr>
      </p:pic>
      <p:sp>
        <p:nvSpPr>
          <p:cNvPr id="7" name="Slide Number Placeholder 6">
            <a:extLst>
              <a:ext uri="{FF2B5EF4-FFF2-40B4-BE49-F238E27FC236}">
                <a16:creationId xmlns:a16="http://schemas.microsoft.com/office/drawing/2014/main" id="{15BAFA3D-F18F-47B1-8F38-3EB8EB805548}"/>
              </a:ext>
            </a:extLst>
          </p:cNvPr>
          <p:cNvSpPr>
            <a:spLocks noGrp="1"/>
          </p:cNvSpPr>
          <p:nvPr>
            <p:ph type="sldNum" sz="quarter" idx="12"/>
          </p:nvPr>
        </p:nvSpPr>
        <p:spPr/>
        <p:txBody>
          <a:bodyPr/>
          <a:lstStyle/>
          <a:p>
            <a:fld id="{84BAD2CE-C569-43DC-8FF9-AF0A374AB62F}" type="slidenum">
              <a:rPr lang="en-US" smtClean="0"/>
              <a:t>17</a:t>
            </a:fld>
            <a:endParaRPr lang="en-US"/>
          </a:p>
        </p:txBody>
      </p:sp>
    </p:spTree>
    <p:extLst>
      <p:ext uri="{BB962C8B-B14F-4D97-AF65-F5344CB8AC3E}">
        <p14:creationId xmlns:p14="http://schemas.microsoft.com/office/powerpoint/2010/main" val="1099217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97C1BF-011B-47B4-99EF-889D42847CD6}"/>
              </a:ext>
            </a:extLst>
          </p:cNvPr>
          <p:cNvPicPr>
            <a:picLocks noChangeAspect="1"/>
          </p:cNvPicPr>
          <p:nvPr/>
        </p:nvPicPr>
        <p:blipFill>
          <a:blip r:embed="rId2"/>
          <a:stretch>
            <a:fillRect/>
          </a:stretch>
        </p:blipFill>
        <p:spPr>
          <a:xfrm>
            <a:off x="1475656" y="129158"/>
            <a:ext cx="5373886" cy="3803898"/>
          </a:xfrm>
          <a:prstGeom prst="rect">
            <a:avLst/>
          </a:prstGeom>
        </p:spPr>
      </p:pic>
      <p:pic>
        <p:nvPicPr>
          <p:cNvPr id="5" name="Picture 4">
            <a:extLst>
              <a:ext uri="{FF2B5EF4-FFF2-40B4-BE49-F238E27FC236}">
                <a16:creationId xmlns:a16="http://schemas.microsoft.com/office/drawing/2014/main" id="{38776C9D-8D12-4A16-A436-4A45136C5CC0}"/>
              </a:ext>
            </a:extLst>
          </p:cNvPr>
          <p:cNvPicPr>
            <a:picLocks noChangeAspect="1"/>
          </p:cNvPicPr>
          <p:nvPr/>
        </p:nvPicPr>
        <p:blipFill>
          <a:blip r:embed="rId3"/>
          <a:stretch>
            <a:fillRect/>
          </a:stretch>
        </p:blipFill>
        <p:spPr>
          <a:xfrm>
            <a:off x="1495098" y="4012416"/>
            <a:ext cx="5373887" cy="2816435"/>
          </a:xfrm>
          <a:prstGeom prst="rect">
            <a:avLst/>
          </a:prstGeom>
        </p:spPr>
      </p:pic>
      <p:sp>
        <p:nvSpPr>
          <p:cNvPr id="7" name="Slide Number Placeholder 6">
            <a:extLst>
              <a:ext uri="{FF2B5EF4-FFF2-40B4-BE49-F238E27FC236}">
                <a16:creationId xmlns:a16="http://schemas.microsoft.com/office/drawing/2014/main" id="{21D3D312-7054-4583-B59D-6AE335ECD3B4}"/>
              </a:ext>
            </a:extLst>
          </p:cNvPr>
          <p:cNvSpPr>
            <a:spLocks noGrp="1"/>
          </p:cNvSpPr>
          <p:nvPr>
            <p:ph type="sldNum" sz="quarter" idx="12"/>
          </p:nvPr>
        </p:nvSpPr>
        <p:spPr/>
        <p:txBody>
          <a:bodyPr/>
          <a:lstStyle/>
          <a:p>
            <a:fld id="{84BAD2CE-C569-43DC-8FF9-AF0A374AB62F}" type="slidenum">
              <a:rPr lang="en-US" smtClean="0"/>
              <a:t>18</a:t>
            </a:fld>
            <a:endParaRPr lang="en-US"/>
          </a:p>
        </p:txBody>
      </p:sp>
    </p:spTree>
    <p:extLst>
      <p:ext uri="{BB962C8B-B14F-4D97-AF65-F5344CB8AC3E}">
        <p14:creationId xmlns:p14="http://schemas.microsoft.com/office/powerpoint/2010/main" val="198612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35EE54-B02F-4C4C-AB03-DDC557C69C74}"/>
              </a:ext>
            </a:extLst>
          </p:cNvPr>
          <p:cNvSpPr/>
          <p:nvPr/>
        </p:nvSpPr>
        <p:spPr>
          <a:xfrm>
            <a:off x="251520" y="476672"/>
            <a:ext cx="8424936" cy="1692771"/>
          </a:xfrm>
          <a:prstGeom prst="rect">
            <a:avLst/>
          </a:prstGeom>
        </p:spPr>
        <p:txBody>
          <a:bodyPr wrap="square">
            <a:spAutoFit/>
          </a:bodyPr>
          <a:lstStyle/>
          <a:p>
            <a:pPr algn="ctr"/>
            <a:r>
              <a:rPr lang="en-US" sz="3200" b="1" dirty="0">
                <a:solidFill>
                  <a:srgbClr val="C00000"/>
                </a:solidFill>
                <a:effectLst>
                  <a:outerShdw blurRad="38100" dist="38100" dir="2700000" algn="tl">
                    <a:srgbClr val="000000">
                      <a:alpha val="43137"/>
                    </a:srgbClr>
                  </a:outerShdw>
                </a:effectLst>
              </a:rPr>
              <a:t>Non-</a:t>
            </a:r>
            <a:r>
              <a:rPr lang="en-US" sz="3200" b="1" dirty="0" err="1">
                <a:solidFill>
                  <a:srgbClr val="C00000"/>
                </a:solidFill>
                <a:effectLst>
                  <a:outerShdw blurRad="38100" dist="38100" dir="2700000" algn="tl">
                    <a:srgbClr val="000000">
                      <a:alpha val="43137"/>
                    </a:srgbClr>
                  </a:outerShdw>
                </a:effectLst>
              </a:rPr>
              <a:t>Hexa</a:t>
            </a:r>
            <a:r>
              <a:rPr lang="en-US" sz="3200" b="1" dirty="0">
                <a:solidFill>
                  <a:srgbClr val="C00000"/>
                </a:solidFill>
                <a:effectLst>
                  <a:outerShdw blurRad="38100" dist="38100" dir="2700000" algn="tl">
                    <a:srgbClr val="000000">
                      <a:alpha val="43137"/>
                    </a:srgbClr>
                  </a:outerShdw>
                </a:effectLst>
              </a:rPr>
              <a:t> Cure</a:t>
            </a:r>
            <a:endParaRPr lang="ar-SA" sz="3200" b="1" dirty="0">
              <a:solidFill>
                <a:srgbClr val="C00000"/>
              </a:solidFill>
              <a:effectLst>
                <a:outerShdw blurRad="38100" dist="38100" dir="2700000" algn="tl">
                  <a:srgbClr val="000000">
                    <a:alpha val="43137"/>
                  </a:srgbClr>
                </a:outerShdw>
              </a:effectLst>
            </a:endParaRPr>
          </a:p>
          <a:p>
            <a:r>
              <a:rPr lang="en-US" dirty="0"/>
              <a:t> </a:t>
            </a:r>
            <a:r>
              <a:rPr lang="en-US" sz="2400" dirty="0"/>
              <a:t>It was mentioned earlier that non-</a:t>
            </a:r>
            <a:r>
              <a:rPr lang="en-US" sz="2400" dirty="0" err="1"/>
              <a:t>hexa</a:t>
            </a:r>
            <a:r>
              <a:rPr lang="en-US" sz="2400" dirty="0"/>
              <a:t> curing methods consist of the use of hydroxymethyl derivatives of phenol, </a:t>
            </a:r>
            <a:r>
              <a:rPr lang="en-US" sz="2400" dirty="0" err="1"/>
              <a:t>bisoxazolines</a:t>
            </a:r>
            <a:r>
              <a:rPr lang="en-US" sz="2400" dirty="0"/>
              <a:t>, </a:t>
            </a:r>
            <a:r>
              <a:rPr lang="en-US" sz="2400" dirty="0" err="1"/>
              <a:t>bisbenzoxazines</a:t>
            </a:r>
            <a:r>
              <a:rPr lang="en-US" sz="2400" dirty="0"/>
              <a:t>, and solid resole. </a:t>
            </a:r>
            <a:endParaRPr lang="en-US" dirty="0"/>
          </a:p>
        </p:txBody>
      </p:sp>
      <p:sp>
        <p:nvSpPr>
          <p:cNvPr id="5" name="Rectangle 4">
            <a:extLst>
              <a:ext uri="{FF2B5EF4-FFF2-40B4-BE49-F238E27FC236}">
                <a16:creationId xmlns:a16="http://schemas.microsoft.com/office/drawing/2014/main" id="{F968DA87-C1B8-470D-8918-091DE89857E0}"/>
              </a:ext>
            </a:extLst>
          </p:cNvPr>
          <p:cNvSpPr/>
          <p:nvPr/>
        </p:nvSpPr>
        <p:spPr>
          <a:xfrm>
            <a:off x="251520" y="2138591"/>
            <a:ext cx="8208912" cy="1200329"/>
          </a:xfrm>
          <a:prstGeom prst="rect">
            <a:avLst/>
          </a:prstGeom>
        </p:spPr>
        <p:txBody>
          <a:bodyPr wrap="square">
            <a:spAutoFit/>
          </a:bodyPr>
          <a:lstStyle/>
          <a:p>
            <a:r>
              <a:rPr lang="en-US" sz="2400" dirty="0"/>
              <a:t>Besides </a:t>
            </a:r>
            <a:r>
              <a:rPr lang="en-US" sz="2400" dirty="0" err="1"/>
              <a:t>bismethylol</a:t>
            </a:r>
            <a:r>
              <a:rPr lang="en-US" sz="2400" dirty="0"/>
              <a:t> cresol (11) other </a:t>
            </a:r>
            <a:r>
              <a:rPr lang="en-US" sz="2400" dirty="0" err="1"/>
              <a:t>bismethylol</a:t>
            </a:r>
            <a:r>
              <a:rPr lang="en-US" sz="2400" dirty="0"/>
              <a:t> compounds based on cresol trimer (12), cresol </a:t>
            </a:r>
            <a:r>
              <a:rPr lang="en-US" sz="2400" dirty="0" err="1"/>
              <a:t>Novolac</a:t>
            </a:r>
            <a:r>
              <a:rPr lang="en-US" sz="2400" dirty="0"/>
              <a:t> (13) and Bisphenol A </a:t>
            </a:r>
            <a:r>
              <a:rPr lang="en-US" sz="2400" dirty="0" err="1"/>
              <a:t>tetramethylol</a:t>
            </a:r>
            <a:r>
              <a:rPr lang="en-US" sz="2400" dirty="0"/>
              <a:t> (14) were evaluated:</a:t>
            </a:r>
          </a:p>
        </p:txBody>
      </p:sp>
      <p:pic>
        <p:nvPicPr>
          <p:cNvPr id="6" name="Picture 5">
            <a:extLst>
              <a:ext uri="{FF2B5EF4-FFF2-40B4-BE49-F238E27FC236}">
                <a16:creationId xmlns:a16="http://schemas.microsoft.com/office/drawing/2014/main" id="{DC445185-CB01-4005-9A60-40A60A79E38A}"/>
              </a:ext>
            </a:extLst>
          </p:cNvPr>
          <p:cNvPicPr>
            <a:picLocks noChangeAspect="1"/>
          </p:cNvPicPr>
          <p:nvPr/>
        </p:nvPicPr>
        <p:blipFill>
          <a:blip r:embed="rId2"/>
          <a:stretch>
            <a:fillRect/>
          </a:stretch>
        </p:blipFill>
        <p:spPr>
          <a:xfrm>
            <a:off x="1403648" y="3305282"/>
            <a:ext cx="5904656" cy="3552718"/>
          </a:xfrm>
          <a:prstGeom prst="rect">
            <a:avLst/>
          </a:prstGeom>
        </p:spPr>
      </p:pic>
      <p:sp>
        <p:nvSpPr>
          <p:cNvPr id="8" name="Slide Number Placeholder 7">
            <a:extLst>
              <a:ext uri="{FF2B5EF4-FFF2-40B4-BE49-F238E27FC236}">
                <a16:creationId xmlns:a16="http://schemas.microsoft.com/office/drawing/2014/main" id="{4D9EFD00-E948-4727-AB37-F5C40CFF3EA5}"/>
              </a:ext>
            </a:extLst>
          </p:cNvPr>
          <p:cNvSpPr>
            <a:spLocks noGrp="1"/>
          </p:cNvSpPr>
          <p:nvPr>
            <p:ph type="sldNum" sz="quarter" idx="12"/>
          </p:nvPr>
        </p:nvSpPr>
        <p:spPr/>
        <p:txBody>
          <a:bodyPr/>
          <a:lstStyle/>
          <a:p>
            <a:fld id="{84BAD2CE-C569-43DC-8FF9-AF0A374AB62F}" type="slidenum">
              <a:rPr lang="en-US" smtClean="0"/>
              <a:t>19</a:t>
            </a:fld>
            <a:endParaRPr lang="en-US"/>
          </a:p>
        </p:txBody>
      </p:sp>
    </p:spTree>
    <p:extLst>
      <p:ext uri="{BB962C8B-B14F-4D97-AF65-F5344CB8AC3E}">
        <p14:creationId xmlns:p14="http://schemas.microsoft.com/office/powerpoint/2010/main" val="238907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261536"/>
            <a:ext cx="8640960" cy="6264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effectLst>
                  <a:outerShdw blurRad="38100" dist="38100" dir="2700000" algn="tl">
                    <a:srgbClr val="000000">
                      <a:alpha val="43137"/>
                    </a:srgbClr>
                  </a:outerShdw>
                </a:effectLst>
              </a:rPr>
              <a:t>Introduction</a:t>
            </a:r>
          </a:p>
          <a:p>
            <a:pPr algn="justLow"/>
            <a:r>
              <a:rPr lang="en-US" sz="2800" dirty="0">
                <a:solidFill>
                  <a:schemeClr val="tx1"/>
                </a:solidFill>
              </a:rPr>
              <a:t>Phenolic resins are obtained by the reaction of phenols with aldehydes. Both parent compounds, phenol and formaldehyde, are by far the most important components in commercial phenolic resin production	</a:t>
            </a:r>
          </a:p>
          <a:p>
            <a:pPr algn="justLow"/>
            <a:r>
              <a:rPr lang="en-US" sz="2800" dirty="0">
                <a:solidFill>
                  <a:schemeClr val="tx1"/>
                </a:solidFill>
              </a:rPr>
              <a:t>Phenolic resins are the oldest commercially manufactured synthetic polymer. They were first 'invented' by Leo Hendrik Baekeland in 1907. He was the one to develop an economical method to convert these resins to moldable formulations which were transformed by heat and pressure into hard and resistant molded parts</a:t>
            </a:r>
          </a:p>
        </p:txBody>
      </p:sp>
      <p:sp>
        <p:nvSpPr>
          <p:cNvPr id="3" name="Slide Number Placeholder 2">
            <a:extLst>
              <a:ext uri="{FF2B5EF4-FFF2-40B4-BE49-F238E27FC236}">
                <a16:creationId xmlns:a16="http://schemas.microsoft.com/office/drawing/2014/main" id="{D4493B84-C274-48E5-A8A7-7B18855F742D}"/>
              </a:ext>
            </a:extLst>
          </p:cNvPr>
          <p:cNvSpPr>
            <a:spLocks noGrp="1"/>
          </p:cNvSpPr>
          <p:nvPr>
            <p:ph type="sldNum" sz="quarter" idx="12"/>
          </p:nvPr>
        </p:nvSpPr>
        <p:spPr/>
        <p:txBody>
          <a:bodyPr/>
          <a:lstStyle/>
          <a:p>
            <a:fld id="{84BAD2CE-C569-43DC-8FF9-AF0A374AB62F}" type="slidenum">
              <a:rPr lang="en-US" smtClean="0"/>
              <a:t>2</a:t>
            </a:fld>
            <a:endParaRPr lang="en-US"/>
          </a:p>
        </p:txBody>
      </p:sp>
    </p:spTree>
    <p:extLst>
      <p:ext uri="{BB962C8B-B14F-4D97-AF65-F5344CB8AC3E}">
        <p14:creationId xmlns:p14="http://schemas.microsoft.com/office/powerpoint/2010/main" val="394340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28102"/>
            <a:ext cx="9036496" cy="2236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Novolac</a:t>
            </a:r>
            <a:r>
              <a:rPr lang="en-US" sz="2800" dirty="0">
                <a:solidFill>
                  <a:schemeClr val="tx1"/>
                </a:solidFill>
              </a:rPr>
              <a:t> because it dose not contain reactive groups in their structure , so the curing chemistry  must be needed to curing agents like </a:t>
            </a:r>
            <a:r>
              <a:rPr lang="en-US" sz="2800" dirty="0" err="1">
                <a:solidFill>
                  <a:schemeClr val="tx1"/>
                </a:solidFill>
              </a:rPr>
              <a:t>formaline</a:t>
            </a:r>
            <a:r>
              <a:rPr lang="en-US" sz="2800" dirty="0">
                <a:solidFill>
                  <a:schemeClr val="tx1"/>
                </a:solidFill>
              </a:rPr>
              <a:t> and hexamethylene tetra amine (hexamine ) </a:t>
            </a:r>
            <a:endParaRPr lang="ar-IQ" sz="2800" dirty="0">
              <a:solidFill>
                <a:schemeClr val="tx1"/>
              </a:solidFill>
            </a:endParaRPr>
          </a:p>
          <a:p>
            <a:r>
              <a:rPr lang="en-US" sz="2800" dirty="0">
                <a:solidFill>
                  <a:schemeClr val="tx1"/>
                </a:solidFill>
              </a:rPr>
              <a:t>Heating is very important factor for complete the curing. </a:t>
            </a:r>
          </a:p>
        </p:txBody>
      </p:sp>
      <p:sp>
        <p:nvSpPr>
          <p:cNvPr id="7" name="Down Arrow 6"/>
          <p:cNvSpPr/>
          <p:nvPr/>
        </p:nvSpPr>
        <p:spPr>
          <a:xfrm>
            <a:off x="3411184" y="4515461"/>
            <a:ext cx="576064" cy="100811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3958481" y="4541182"/>
            <a:ext cx="396044" cy="47833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2050" name="Picture 2" descr="File:Novolak.png - Wikimedia Commons">
            <a:extLst>
              <a:ext uri="{FF2B5EF4-FFF2-40B4-BE49-F238E27FC236}">
                <a16:creationId xmlns:a16="http://schemas.microsoft.com/office/drawing/2014/main" id="{86C18666-449E-4F4E-8C1E-B17970DFC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36" y="2919835"/>
            <a:ext cx="6264695" cy="1373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82A1580-7E9E-44E5-9215-645916F53118}"/>
              </a:ext>
            </a:extLst>
          </p:cNvPr>
          <p:cNvSpPr/>
          <p:nvPr/>
        </p:nvSpPr>
        <p:spPr>
          <a:xfrm>
            <a:off x="3426315" y="5578944"/>
            <a:ext cx="833790" cy="769441"/>
          </a:xfrm>
          <a:prstGeom prst="rect">
            <a:avLst/>
          </a:prstGeom>
        </p:spPr>
        <p:txBody>
          <a:bodyPr wrap="square">
            <a:spAutoFit/>
          </a:bodyPr>
          <a:lstStyle/>
          <a:p>
            <a:r>
              <a:rPr lang="en-US" sz="4400" b="1" dirty="0">
                <a:effectLst>
                  <a:outerShdw blurRad="38100" dist="38100" dir="2700000" algn="tl">
                    <a:srgbClr val="000000">
                      <a:alpha val="43137"/>
                    </a:srgbClr>
                  </a:outerShdw>
                </a:effectLst>
              </a:rPr>
              <a:t>?</a:t>
            </a:r>
          </a:p>
        </p:txBody>
      </p:sp>
      <p:sp>
        <p:nvSpPr>
          <p:cNvPr id="11" name="Slide Number Placeholder 10">
            <a:extLst>
              <a:ext uri="{FF2B5EF4-FFF2-40B4-BE49-F238E27FC236}">
                <a16:creationId xmlns:a16="http://schemas.microsoft.com/office/drawing/2014/main" id="{E1F95CDD-93A7-4750-AA85-B0014B149873}"/>
              </a:ext>
            </a:extLst>
          </p:cNvPr>
          <p:cNvSpPr>
            <a:spLocks noGrp="1"/>
          </p:cNvSpPr>
          <p:nvPr>
            <p:ph type="sldNum" sz="quarter" idx="12"/>
          </p:nvPr>
        </p:nvSpPr>
        <p:spPr/>
        <p:txBody>
          <a:bodyPr/>
          <a:lstStyle/>
          <a:p>
            <a:fld id="{84BAD2CE-C569-43DC-8FF9-AF0A374AB62F}" type="slidenum">
              <a:rPr lang="en-US" smtClean="0"/>
              <a:t>20</a:t>
            </a:fld>
            <a:endParaRPr lang="en-US"/>
          </a:p>
        </p:txBody>
      </p:sp>
    </p:spTree>
    <p:extLst>
      <p:ext uri="{BB962C8B-B14F-4D97-AF65-F5344CB8AC3E}">
        <p14:creationId xmlns:p14="http://schemas.microsoft.com/office/powerpoint/2010/main" val="36651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0952"/>
            <a:ext cx="8856984" cy="6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7544" y="332656"/>
            <a:ext cx="799288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Two </a:t>
            </a:r>
            <a:r>
              <a:rPr lang="en-US" sz="2400" b="1" dirty="0" err="1">
                <a:solidFill>
                  <a:schemeClr val="tx1"/>
                </a:solidFill>
              </a:rPr>
              <a:t>prepolymers</a:t>
            </a:r>
            <a:r>
              <a:rPr lang="en-US" sz="2400" b="1" dirty="0">
                <a:solidFill>
                  <a:schemeClr val="tx1"/>
                </a:solidFill>
              </a:rPr>
              <a:t> types are obtained depending  on pH</a:t>
            </a:r>
          </a:p>
        </p:txBody>
      </p:sp>
      <p:graphicFrame>
        <p:nvGraphicFramePr>
          <p:cNvPr id="7" name="Table 6"/>
          <p:cNvGraphicFramePr>
            <a:graphicFrameLocks noGrp="1"/>
          </p:cNvGraphicFramePr>
          <p:nvPr>
            <p:extLst>
              <p:ext uri="{D42A27DB-BD31-4B8C-83A1-F6EECF244321}">
                <p14:modId xmlns:p14="http://schemas.microsoft.com/office/powerpoint/2010/main" val="2779764882"/>
              </p:ext>
            </p:extLst>
          </p:nvPr>
        </p:nvGraphicFramePr>
        <p:xfrm>
          <a:off x="251520" y="1052738"/>
          <a:ext cx="8640961" cy="5256582"/>
        </p:xfrm>
        <a:graphic>
          <a:graphicData uri="http://schemas.openxmlformats.org/drawingml/2006/table">
            <a:tbl>
              <a:tblPr firstRow="1" bandRow="1">
                <a:tableStyleId>{21E4AEA4-8DFA-4A89-87EB-49C32662AFE0}</a:tableStyleId>
              </a:tblPr>
              <a:tblGrid>
                <a:gridCol w="352839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520281">
                  <a:extLst>
                    <a:ext uri="{9D8B030D-6E8A-4147-A177-3AD203B41FA5}">
                      <a16:colId xmlns:a16="http://schemas.microsoft.com/office/drawing/2014/main" val="20002"/>
                    </a:ext>
                  </a:extLst>
                </a:gridCol>
              </a:tblGrid>
              <a:tr h="876097">
                <a:tc>
                  <a:txBody>
                    <a:bodyPr/>
                    <a:lstStyle/>
                    <a:p>
                      <a:pPr algn="ctr"/>
                      <a:r>
                        <a:rPr lang="en-US" sz="2400" dirty="0"/>
                        <a:t>Type of Phenolic Resin</a:t>
                      </a:r>
                      <a:endParaRPr lang="en-US" sz="2400" dirty="0">
                        <a:solidFill>
                          <a:schemeClr val="tx1"/>
                        </a:solidFill>
                      </a:endParaRPr>
                    </a:p>
                  </a:txBody>
                  <a:tcPr/>
                </a:tc>
                <a:tc>
                  <a:txBody>
                    <a:bodyPr/>
                    <a:lstStyle/>
                    <a:p>
                      <a:pPr algn="ctr"/>
                      <a:r>
                        <a:rPr lang="en-US" sz="2400" dirty="0" err="1"/>
                        <a:t>Novolac</a:t>
                      </a:r>
                      <a:r>
                        <a:rPr lang="en-US" sz="2400" dirty="0"/>
                        <a:t> Resin</a:t>
                      </a:r>
                      <a:endParaRPr lang="en-US" sz="2400" dirty="0">
                        <a:solidFill>
                          <a:schemeClr val="tx1"/>
                        </a:solidFill>
                      </a:endParaRPr>
                    </a:p>
                  </a:txBody>
                  <a:tcPr/>
                </a:tc>
                <a:tc>
                  <a:txBody>
                    <a:bodyPr/>
                    <a:lstStyle/>
                    <a:p>
                      <a:pPr algn="ctr"/>
                      <a:r>
                        <a:rPr lang="en-US" sz="2400" dirty="0" err="1"/>
                        <a:t>Resol</a:t>
                      </a:r>
                      <a:r>
                        <a:rPr lang="en-US" sz="2400" dirty="0"/>
                        <a:t> Resin</a:t>
                      </a:r>
                      <a:endParaRPr lang="en-US" sz="2400" dirty="0">
                        <a:solidFill>
                          <a:schemeClr val="tx1"/>
                        </a:solidFill>
                      </a:endParaRPr>
                    </a:p>
                  </a:txBody>
                  <a:tcPr/>
                </a:tc>
                <a:extLst>
                  <a:ext uri="{0D108BD9-81ED-4DB2-BD59-A6C34878D82A}">
                    <a16:rowId xmlns:a16="http://schemas.microsoft.com/office/drawing/2014/main" val="10000"/>
                  </a:ext>
                </a:extLst>
              </a:tr>
              <a:tr h="876097">
                <a:tc>
                  <a:txBody>
                    <a:bodyPr/>
                    <a:lstStyle/>
                    <a:p>
                      <a:r>
                        <a:rPr lang="en-US" sz="2000" dirty="0"/>
                        <a:t>Type of Reaction</a:t>
                      </a:r>
                      <a:endParaRPr lang="en-US" sz="2000" b="1" dirty="0">
                        <a:solidFill>
                          <a:schemeClr val="tx1"/>
                        </a:solidFill>
                      </a:endParaRPr>
                    </a:p>
                  </a:txBody>
                  <a:tcPr/>
                </a:tc>
                <a:tc>
                  <a:txBody>
                    <a:bodyPr/>
                    <a:lstStyle/>
                    <a:p>
                      <a:pPr algn="ctr"/>
                      <a:r>
                        <a:rPr lang="en-US" sz="2000" dirty="0" err="1"/>
                        <a:t>Electrophelic</a:t>
                      </a:r>
                      <a:r>
                        <a:rPr lang="en-US" sz="2000" dirty="0"/>
                        <a:t> Mechanism</a:t>
                      </a:r>
                      <a:endParaRPr lang="en-US" sz="2000" b="1" dirty="0"/>
                    </a:p>
                  </a:txBody>
                  <a:tcPr/>
                </a:tc>
                <a:tc>
                  <a:txBody>
                    <a:bodyPr/>
                    <a:lstStyle/>
                    <a:p>
                      <a:pPr algn="ctr"/>
                      <a:r>
                        <a:rPr lang="en-US" sz="2000" dirty="0" err="1"/>
                        <a:t>Nucleophilic</a:t>
                      </a:r>
                      <a:r>
                        <a:rPr lang="en-US" sz="2000" dirty="0"/>
                        <a:t> Mechanism</a:t>
                      </a:r>
                      <a:endParaRPr lang="en-US" sz="2000" b="1" dirty="0"/>
                    </a:p>
                  </a:txBody>
                  <a:tcPr/>
                </a:tc>
                <a:extLst>
                  <a:ext uri="{0D108BD9-81ED-4DB2-BD59-A6C34878D82A}">
                    <a16:rowId xmlns:a16="http://schemas.microsoft.com/office/drawing/2014/main" val="10001"/>
                  </a:ext>
                </a:extLst>
              </a:tr>
              <a:tr h="876097">
                <a:tc>
                  <a:txBody>
                    <a:bodyPr/>
                    <a:lstStyle/>
                    <a:p>
                      <a:r>
                        <a:rPr lang="en-US" sz="2000" dirty="0"/>
                        <a:t>Medium of</a:t>
                      </a:r>
                      <a:r>
                        <a:rPr lang="en-US" sz="2000" baseline="0" dirty="0"/>
                        <a:t> Reaction ( pH)</a:t>
                      </a:r>
                      <a:endParaRPr lang="en-US" sz="2000" b="1" dirty="0">
                        <a:solidFill>
                          <a:schemeClr val="tx1"/>
                        </a:solidFill>
                      </a:endParaRPr>
                    </a:p>
                  </a:txBody>
                  <a:tcPr/>
                </a:tc>
                <a:tc>
                  <a:txBody>
                    <a:bodyPr/>
                    <a:lstStyle/>
                    <a:p>
                      <a:pPr algn="ctr"/>
                      <a:r>
                        <a:rPr lang="en-US" sz="2000" dirty="0"/>
                        <a:t>Acidic Med. ( 1-5 )</a:t>
                      </a:r>
                      <a:endParaRPr lang="en-US" sz="2000" b="1" dirty="0"/>
                    </a:p>
                  </a:txBody>
                  <a:tcPr/>
                </a:tc>
                <a:tc>
                  <a:txBody>
                    <a:bodyPr/>
                    <a:lstStyle/>
                    <a:p>
                      <a:pPr algn="ctr"/>
                      <a:r>
                        <a:rPr lang="en-US" sz="2000" dirty="0"/>
                        <a:t>Basic Med. ( &gt; 7)</a:t>
                      </a:r>
                      <a:endParaRPr lang="en-US" sz="2000" b="1" dirty="0"/>
                    </a:p>
                  </a:txBody>
                  <a:tcPr/>
                </a:tc>
                <a:extLst>
                  <a:ext uri="{0D108BD9-81ED-4DB2-BD59-A6C34878D82A}">
                    <a16:rowId xmlns:a16="http://schemas.microsoft.com/office/drawing/2014/main" val="10002"/>
                  </a:ext>
                </a:extLst>
              </a:tr>
              <a:tr h="876097">
                <a:tc>
                  <a:txBody>
                    <a:bodyPr/>
                    <a:lstStyle/>
                    <a:p>
                      <a:r>
                        <a:rPr lang="en-US" sz="2000" dirty="0"/>
                        <a:t>Molar Ratio ( P:F</a:t>
                      </a:r>
                      <a:r>
                        <a:rPr lang="en-US" sz="2000" baseline="0" dirty="0"/>
                        <a:t> )</a:t>
                      </a:r>
                      <a:endParaRPr lang="en-US" sz="2000" b="1" dirty="0">
                        <a:solidFill>
                          <a:schemeClr val="tx1"/>
                        </a:solidFill>
                      </a:endParaRPr>
                    </a:p>
                  </a:txBody>
                  <a:tcPr/>
                </a:tc>
                <a:tc>
                  <a:txBody>
                    <a:bodyPr/>
                    <a:lstStyle/>
                    <a:p>
                      <a:pPr algn="ctr"/>
                      <a:r>
                        <a:rPr lang="en-US" sz="2000" dirty="0"/>
                        <a:t>1: 0.8</a:t>
                      </a:r>
                      <a:endParaRPr lang="en-US" sz="2000" b="1" dirty="0"/>
                    </a:p>
                  </a:txBody>
                  <a:tcPr/>
                </a:tc>
                <a:tc>
                  <a:txBody>
                    <a:bodyPr/>
                    <a:lstStyle/>
                    <a:p>
                      <a:pPr algn="ctr"/>
                      <a:r>
                        <a:rPr lang="en-US" sz="2000" dirty="0"/>
                        <a:t>1:2- 1:4</a:t>
                      </a:r>
                      <a:endParaRPr lang="en-US" sz="2000" b="1" dirty="0"/>
                    </a:p>
                  </a:txBody>
                  <a:tcPr/>
                </a:tc>
                <a:extLst>
                  <a:ext uri="{0D108BD9-81ED-4DB2-BD59-A6C34878D82A}">
                    <a16:rowId xmlns:a16="http://schemas.microsoft.com/office/drawing/2014/main" val="10003"/>
                  </a:ext>
                </a:extLst>
              </a:tr>
              <a:tr h="876097">
                <a:tc>
                  <a:txBody>
                    <a:bodyPr/>
                    <a:lstStyle/>
                    <a:p>
                      <a:r>
                        <a:rPr lang="en-US" sz="2000" dirty="0"/>
                        <a:t>Type or behavior of Polymer</a:t>
                      </a:r>
                      <a:endParaRPr lang="en-US" sz="2000" b="1" dirty="0">
                        <a:solidFill>
                          <a:schemeClr val="tx1"/>
                        </a:solidFill>
                      </a:endParaRPr>
                    </a:p>
                  </a:txBody>
                  <a:tcPr/>
                </a:tc>
                <a:tc>
                  <a:txBody>
                    <a:bodyPr/>
                    <a:lstStyle/>
                    <a:p>
                      <a:pPr algn="ctr"/>
                      <a:r>
                        <a:rPr lang="en-US" sz="2000" dirty="0"/>
                        <a:t>Linear or Slightly Branch</a:t>
                      </a:r>
                      <a:endParaRPr lang="en-US" sz="2000" b="1" dirty="0"/>
                    </a:p>
                  </a:txBody>
                  <a:tcPr/>
                </a:tc>
                <a:tc>
                  <a:txBody>
                    <a:bodyPr/>
                    <a:lstStyle/>
                    <a:p>
                      <a:pPr algn="ctr"/>
                      <a:r>
                        <a:rPr lang="en-US" sz="2000" dirty="0"/>
                        <a:t>Branch</a:t>
                      </a:r>
                      <a:endParaRPr lang="en-US" sz="2000" b="1" dirty="0"/>
                    </a:p>
                  </a:txBody>
                  <a:tcPr/>
                </a:tc>
                <a:extLst>
                  <a:ext uri="{0D108BD9-81ED-4DB2-BD59-A6C34878D82A}">
                    <a16:rowId xmlns:a16="http://schemas.microsoft.com/office/drawing/2014/main" val="10004"/>
                  </a:ext>
                </a:extLst>
              </a:tr>
              <a:tr h="876097">
                <a:tc>
                  <a:txBody>
                    <a:bodyPr/>
                    <a:lstStyle/>
                    <a:p>
                      <a:r>
                        <a:rPr lang="en-US" sz="2000" dirty="0"/>
                        <a:t>Characteristic Properties</a:t>
                      </a:r>
                      <a:endParaRPr lang="en-US" sz="2000" b="1" dirty="0">
                        <a:solidFill>
                          <a:schemeClr val="tx1"/>
                        </a:solidFill>
                      </a:endParaRPr>
                    </a:p>
                  </a:txBody>
                  <a:tcPr/>
                </a:tc>
                <a:tc>
                  <a:txBody>
                    <a:bodyPr/>
                    <a:lstStyle/>
                    <a:p>
                      <a:pPr algn="ctr"/>
                      <a:r>
                        <a:rPr lang="en-US" sz="2000" dirty="0"/>
                        <a:t>Low MWT, Soluble</a:t>
                      </a:r>
                      <a:endParaRPr lang="en-US" sz="2000" b="1" dirty="0"/>
                    </a:p>
                  </a:txBody>
                  <a:tcPr/>
                </a:tc>
                <a:tc>
                  <a:txBody>
                    <a:bodyPr/>
                    <a:lstStyle/>
                    <a:p>
                      <a:pPr algn="ctr"/>
                      <a:r>
                        <a:rPr lang="en-US" sz="2000" dirty="0"/>
                        <a:t>Low MWT , non Soluble</a:t>
                      </a:r>
                      <a:endParaRPr lang="en-US" sz="2000" b="1" dirty="0"/>
                    </a:p>
                  </a:txBody>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36E0A226-00BF-4B1D-A9A9-BBB98332DEE6}"/>
              </a:ext>
            </a:extLst>
          </p:cNvPr>
          <p:cNvSpPr>
            <a:spLocks noGrp="1"/>
          </p:cNvSpPr>
          <p:nvPr>
            <p:ph type="sldNum" sz="quarter" idx="12"/>
          </p:nvPr>
        </p:nvSpPr>
        <p:spPr/>
        <p:txBody>
          <a:bodyPr/>
          <a:lstStyle/>
          <a:p>
            <a:fld id="{84BAD2CE-C569-43DC-8FF9-AF0A374AB62F}" type="slidenum">
              <a:rPr lang="en-US" smtClean="0"/>
              <a:t>21</a:t>
            </a:fld>
            <a:endParaRPr lang="en-US"/>
          </a:p>
        </p:txBody>
      </p:sp>
    </p:spTree>
    <p:extLst>
      <p:ext uri="{BB962C8B-B14F-4D97-AF65-F5344CB8AC3E}">
        <p14:creationId xmlns:p14="http://schemas.microsoft.com/office/powerpoint/2010/main" val="1762118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785603-B39D-490D-AD6D-951C75F14C49}"/>
              </a:ext>
            </a:extLst>
          </p:cNvPr>
          <p:cNvPicPr>
            <a:picLocks noChangeAspect="1"/>
          </p:cNvPicPr>
          <p:nvPr/>
        </p:nvPicPr>
        <p:blipFill>
          <a:blip r:embed="rId2"/>
          <a:stretch>
            <a:fillRect/>
          </a:stretch>
        </p:blipFill>
        <p:spPr>
          <a:xfrm>
            <a:off x="107504" y="1772816"/>
            <a:ext cx="8464942" cy="3312368"/>
          </a:xfrm>
          <a:prstGeom prst="rect">
            <a:avLst/>
          </a:prstGeom>
        </p:spPr>
      </p:pic>
      <p:sp>
        <p:nvSpPr>
          <p:cNvPr id="7" name="Rectangle 6">
            <a:extLst>
              <a:ext uri="{FF2B5EF4-FFF2-40B4-BE49-F238E27FC236}">
                <a16:creationId xmlns:a16="http://schemas.microsoft.com/office/drawing/2014/main" id="{60775925-D6D0-405C-B34F-73D961DFFEAB}"/>
              </a:ext>
            </a:extLst>
          </p:cNvPr>
          <p:cNvSpPr/>
          <p:nvPr/>
        </p:nvSpPr>
        <p:spPr>
          <a:xfrm>
            <a:off x="1276123" y="692696"/>
            <a:ext cx="6127703" cy="646331"/>
          </a:xfrm>
          <a:prstGeom prst="rect">
            <a:avLst/>
          </a:prstGeom>
        </p:spPr>
        <p:txBody>
          <a:bodyPr wrap="none">
            <a:spAutoFit/>
          </a:bodyPr>
          <a:lstStyle/>
          <a:p>
            <a:r>
              <a:rPr lang="en-US" sz="3600" b="1" dirty="0">
                <a:solidFill>
                  <a:srgbClr val="C00000"/>
                </a:solidFill>
                <a:effectLst>
                  <a:outerShdw blurRad="38100" dist="38100" dir="2700000" algn="tl">
                    <a:srgbClr val="000000">
                      <a:alpha val="43137"/>
                    </a:srgbClr>
                  </a:outerShdw>
                </a:effectLst>
              </a:rPr>
              <a:t>Applications of Phenolic Resins</a:t>
            </a:r>
          </a:p>
        </p:txBody>
      </p:sp>
      <p:sp>
        <p:nvSpPr>
          <p:cNvPr id="9" name="Slide Number Placeholder 8">
            <a:extLst>
              <a:ext uri="{FF2B5EF4-FFF2-40B4-BE49-F238E27FC236}">
                <a16:creationId xmlns:a16="http://schemas.microsoft.com/office/drawing/2014/main" id="{B6592C9F-C19D-4758-BE0C-4A970B5BD335}"/>
              </a:ext>
            </a:extLst>
          </p:cNvPr>
          <p:cNvSpPr>
            <a:spLocks noGrp="1"/>
          </p:cNvSpPr>
          <p:nvPr>
            <p:ph type="sldNum" sz="quarter" idx="12"/>
          </p:nvPr>
        </p:nvSpPr>
        <p:spPr/>
        <p:txBody>
          <a:bodyPr/>
          <a:lstStyle/>
          <a:p>
            <a:fld id="{84BAD2CE-C569-43DC-8FF9-AF0A374AB62F}" type="slidenum">
              <a:rPr lang="en-US" smtClean="0"/>
              <a:t>22</a:t>
            </a:fld>
            <a:endParaRPr lang="en-US"/>
          </a:p>
        </p:txBody>
      </p:sp>
    </p:spTree>
    <p:extLst>
      <p:ext uri="{BB962C8B-B14F-4D97-AF65-F5344CB8AC3E}">
        <p14:creationId xmlns:p14="http://schemas.microsoft.com/office/powerpoint/2010/main" val="1205411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BDF799-E583-4505-A2D6-B7BEA44F8C49}"/>
              </a:ext>
            </a:extLst>
          </p:cNvPr>
          <p:cNvSpPr/>
          <p:nvPr/>
        </p:nvSpPr>
        <p:spPr>
          <a:xfrm>
            <a:off x="1589581" y="332656"/>
            <a:ext cx="6127703" cy="646331"/>
          </a:xfrm>
          <a:prstGeom prst="rect">
            <a:avLst/>
          </a:prstGeom>
        </p:spPr>
        <p:txBody>
          <a:bodyPr wrap="none">
            <a:spAutoFit/>
          </a:bodyPr>
          <a:lstStyle/>
          <a:p>
            <a:r>
              <a:rPr lang="en-US" sz="3600" b="1" dirty="0">
                <a:solidFill>
                  <a:srgbClr val="C00000"/>
                </a:solidFill>
                <a:effectLst>
                  <a:outerShdw blurRad="38100" dist="38100" dir="2700000" algn="tl">
                    <a:srgbClr val="000000">
                      <a:alpha val="43137"/>
                    </a:srgbClr>
                  </a:outerShdw>
                </a:effectLst>
              </a:rPr>
              <a:t>Applications of Phenolic Resins</a:t>
            </a:r>
          </a:p>
        </p:txBody>
      </p:sp>
      <p:pic>
        <p:nvPicPr>
          <p:cNvPr id="5" name="Picture 4">
            <a:extLst>
              <a:ext uri="{FF2B5EF4-FFF2-40B4-BE49-F238E27FC236}">
                <a16:creationId xmlns:a16="http://schemas.microsoft.com/office/drawing/2014/main" id="{3187D422-182C-402C-AF7E-BE89EB25F971}"/>
              </a:ext>
            </a:extLst>
          </p:cNvPr>
          <p:cNvPicPr>
            <a:picLocks noChangeAspect="1"/>
          </p:cNvPicPr>
          <p:nvPr/>
        </p:nvPicPr>
        <p:blipFill>
          <a:blip r:embed="rId2"/>
          <a:stretch>
            <a:fillRect/>
          </a:stretch>
        </p:blipFill>
        <p:spPr>
          <a:xfrm>
            <a:off x="560465" y="978977"/>
            <a:ext cx="6993954" cy="5061152"/>
          </a:xfrm>
          <a:prstGeom prst="rect">
            <a:avLst/>
          </a:prstGeom>
        </p:spPr>
      </p:pic>
      <p:sp>
        <p:nvSpPr>
          <p:cNvPr id="7" name="Rectangle 6">
            <a:extLst>
              <a:ext uri="{FF2B5EF4-FFF2-40B4-BE49-F238E27FC236}">
                <a16:creationId xmlns:a16="http://schemas.microsoft.com/office/drawing/2014/main" id="{85828688-3959-445A-9725-6CDFEF32272E}"/>
              </a:ext>
            </a:extLst>
          </p:cNvPr>
          <p:cNvSpPr/>
          <p:nvPr/>
        </p:nvSpPr>
        <p:spPr>
          <a:xfrm>
            <a:off x="395536" y="5879013"/>
            <a:ext cx="7632848" cy="646331"/>
          </a:xfrm>
          <a:prstGeom prst="rect">
            <a:avLst/>
          </a:prstGeom>
        </p:spPr>
        <p:txBody>
          <a:bodyPr wrap="square">
            <a:spAutoFit/>
          </a:bodyPr>
          <a:lstStyle/>
          <a:p>
            <a:r>
              <a:rPr lang="en-US" dirty="0"/>
              <a:t>UP = unsaturated polyester, PF = phenolic, EP = epoxy, PUR = polyurethane, MF = melamine, UF = urea resin, MMA =</a:t>
            </a:r>
            <a:r>
              <a:rPr lang="en-US" dirty="0" err="1"/>
              <a:t>methylmethaacrylate</a:t>
            </a:r>
            <a:r>
              <a:rPr lang="en-US" dirty="0"/>
              <a:t>)</a:t>
            </a:r>
          </a:p>
        </p:txBody>
      </p:sp>
      <p:sp>
        <p:nvSpPr>
          <p:cNvPr id="9" name="Slide Number Placeholder 8">
            <a:extLst>
              <a:ext uri="{FF2B5EF4-FFF2-40B4-BE49-F238E27FC236}">
                <a16:creationId xmlns:a16="http://schemas.microsoft.com/office/drawing/2014/main" id="{0BB045F7-9741-444F-9B2E-3FE17042C072}"/>
              </a:ext>
            </a:extLst>
          </p:cNvPr>
          <p:cNvSpPr>
            <a:spLocks noGrp="1"/>
          </p:cNvSpPr>
          <p:nvPr>
            <p:ph type="sldNum" sz="quarter" idx="12"/>
          </p:nvPr>
        </p:nvSpPr>
        <p:spPr/>
        <p:txBody>
          <a:bodyPr/>
          <a:lstStyle/>
          <a:p>
            <a:fld id="{84BAD2CE-C569-43DC-8FF9-AF0A374AB62F}" type="slidenum">
              <a:rPr lang="en-US" smtClean="0"/>
              <a:t>23</a:t>
            </a:fld>
            <a:endParaRPr lang="en-US"/>
          </a:p>
        </p:txBody>
      </p:sp>
    </p:spTree>
    <p:extLst>
      <p:ext uri="{BB962C8B-B14F-4D97-AF65-F5344CB8AC3E}">
        <p14:creationId xmlns:p14="http://schemas.microsoft.com/office/powerpoint/2010/main" val="233407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6D9ABD-A2EF-4D7E-B03A-FCCAFB8CB3F3}"/>
              </a:ext>
            </a:extLst>
          </p:cNvPr>
          <p:cNvSpPr txBox="1"/>
          <p:nvPr/>
        </p:nvSpPr>
        <p:spPr>
          <a:xfrm>
            <a:off x="1331640" y="2348880"/>
            <a:ext cx="6120680" cy="1107996"/>
          </a:xfrm>
          <a:prstGeom prst="rect">
            <a:avLst/>
          </a:prstGeom>
          <a:noFill/>
        </p:spPr>
        <p:txBody>
          <a:bodyPr wrap="square" rtlCol="0">
            <a:spAutoFit/>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rPr>
              <a:t>Thank You</a:t>
            </a:r>
          </a:p>
        </p:txBody>
      </p:sp>
      <p:sp>
        <p:nvSpPr>
          <p:cNvPr id="2" name="Slide Number Placeholder 1">
            <a:extLst>
              <a:ext uri="{FF2B5EF4-FFF2-40B4-BE49-F238E27FC236}">
                <a16:creationId xmlns:a16="http://schemas.microsoft.com/office/drawing/2014/main" id="{7C6CB54C-4493-4039-86B6-12DEEA51538D}"/>
              </a:ext>
            </a:extLst>
          </p:cNvPr>
          <p:cNvSpPr>
            <a:spLocks noGrp="1"/>
          </p:cNvSpPr>
          <p:nvPr>
            <p:ph type="sldNum" sz="quarter" idx="12"/>
          </p:nvPr>
        </p:nvSpPr>
        <p:spPr/>
        <p:txBody>
          <a:bodyPr/>
          <a:lstStyle/>
          <a:p>
            <a:fld id="{CA2FD321-6530-40A0-A752-E249D85C1238}" type="slidenum">
              <a:rPr lang="en-US" smtClean="0"/>
              <a:t>24</a:t>
            </a:fld>
            <a:endParaRPr lang="en-US" dirty="0"/>
          </a:p>
        </p:txBody>
      </p:sp>
    </p:spTree>
    <p:extLst>
      <p:ext uri="{BB962C8B-B14F-4D97-AF65-F5344CB8AC3E}">
        <p14:creationId xmlns:p14="http://schemas.microsoft.com/office/powerpoint/2010/main" val="327487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2E6848-0591-4EE7-B149-219E0C12A369}"/>
              </a:ext>
            </a:extLst>
          </p:cNvPr>
          <p:cNvSpPr/>
          <p:nvPr/>
        </p:nvSpPr>
        <p:spPr>
          <a:xfrm>
            <a:off x="251520" y="274290"/>
            <a:ext cx="8892480" cy="6309420"/>
          </a:xfrm>
          <a:prstGeom prst="rect">
            <a:avLst/>
          </a:prstGeom>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rPr>
              <a:t>Phenols</a:t>
            </a:r>
          </a:p>
          <a:p>
            <a:pPr algn="ctr"/>
            <a:endParaRPr lang="en-US" sz="3600" b="1" dirty="0">
              <a:solidFill>
                <a:srgbClr val="C00000"/>
              </a:solidFill>
              <a:effectLst>
                <a:outerShdw blurRad="38100" dist="38100" dir="2700000" algn="tl">
                  <a:srgbClr val="000000">
                    <a:alpha val="43137"/>
                  </a:srgbClr>
                </a:outerShdw>
              </a:effectLst>
            </a:endParaRPr>
          </a:p>
          <a:p>
            <a:pPr algn="ctr"/>
            <a:endParaRPr lang="en-US" sz="3600" b="1" dirty="0">
              <a:solidFill>
                <a:srgbClr val="C00000"/>
              </a:solidFill>
              <a:effectLst>
                <a:outerShdw blurRad="38100" dist="38100" dir="2700000" algn="tl">
                  <a:srgbClr val="000000">
                    <a:alpha val="43137"/>
                  </a:srgbClr>
                </a:outerShdw>
              </a:effectLst>
            </a:endParaRPr>
          </a:p>
          <a:p>
            <a:pPr algn="ctr"/>
            <a:endParaRPr lang="en-US" sz="3600" b="1" dirty="0">
              <a:solidFill>
                <a:srgbClr val="C00000"/>
              </a:solidFill>
              <a:effectLst>
                <a:outerShdw blurRad="38100" dist="38100" dir="2700000" algn="tl">
                  <a:srgbClr val="000000">
                    <a:alpha val="43137"/>
                  </a:srgbClr>
                </a:outerShdw>
              </a:effectLst>
            </a:endParaRPr>
          </a:p>
          <a:p>
            <a:pPr algn="ctr"/>
            <a:endParaRPr lang="en-US" sz="3600" b="1" dirty="0">
              <a:solidFill>
                <a:srgbClr val="C00000"/>
              </a:solidFill>
              <a:effectLst>
                <a:outerShdw blurRad="38100" dist="38100" dir="2700000" algn="tl">
                  <a:srgbClr val="000000">
                    <a:alpha val="43137"/>
                  </a:srgbClr>
                </a:outerShdw>
              </a:effectLst>
            </a:endParaRPr>
          </a:p>
          <a:p>
            <a:pPr algn="justLow"/>
            <a:r>
              <a:rPr lang="en-US" sz="2800" dirty="0"/>
              <a:t> Phenols are a family of aromatic compounds with the hydroxyl group bonded directly to the aromatic nucleus. They differ from alcohols in that they behave like weak acids and dissolve readily in aqueous sodium hydroxide, but are insoluble in aqueous sodium carbonate. Phenols are colorless solids with the exception of some liquid alkylphenols. Selected physical properties of phenols are listed in below Table </a:t>
            </a:r>
          </a:p>
        </p:txBody>
      </p:sp>
      <p:pic>
        <p:nvPicPr>
          <p:cNvPr id="5" name="Picture 4">
            <a:extLst>
              <a:ext uri="{FF2B5EF4-FFF2-40B4-BE49-F238E27FC236}">
                <a16:creationId xmlns:a16="http://schemas.microsoft.com/office/drawing/2014/main" id="{CDC624BB-8BA9-4E95-982B-1E9C4253D85D}"/>
              </a:ext>
            </a:extLst>
          </p:cNvPr>
          <p:cNvPicPr>
            <a:picLocks noChangeAspect="1"/>
          </p:cNvPicPr>
          <p:nvPr/>
        </p:nvPicPr>
        <p:blipFill>
          <a:blip r:embed="rId2"/>
          <a:stretch>
            <a:fillRect/>
          </a:stretch>
        </p:blipFill>
        <p:spPr>
          <a:xfrm>
            <a:off x="1043608" y="1196752"/>
            <a:ext cx="6555779" cy="1820193"/>
          </a:xfrm>
          <a:prstGeom prst="rect">
            <a:avLst/>
          </a:prstGeom>
        </p:spPr>
      </p:pic>
      <p:sp>
        <p:nvSpPr>
          <p:cNvPr id="6" name="Slide Number Placeholder 5">
            <a:extLst>
              <a:ext uri="{FF2B5EF4-FFF2-40B4-BE49-F238E27FC236}">
                <a16:creationId xmlns:a16="http://schemas.microsoft.com/office/drawing/2014/main" id="{CFB81523-537B-4D4D-9194-F6595EB075AE}"/>
              </a:ext>
            </a:extLst>
          </p:cNvPr>
          <p:cNvSpPr>
            <a:spLocks noGrp="1"/>
          </p:cNvSpPr>
          <p:nvPr>
            <p:ph type="sldNum" sz="quarter" idx="12"/>
          </p:nvPr>
        </p:nvSpPr>
        <p:spPr/>
        <p:txBody>
          <a:bodyPr/>
          <a:lstStyle/>
          <a:p>
            <a:fld id="{84BAD2CE-C569-43DC-8FF9-AF0A374AB62F}" type="slidenum">
              <a:rPr lang="en-US" smtClean="0"/>
              <a:t>3</a:t>
            </a:fld>
            <a:endParaRPr lang="en-US"/>
          </a:p>
        </p:txBody>
      </p:sp>
    </p:spTree>
    <p:extLst>
      <p:ext uri="{BB962C8B-B14F-4D97-AF65-F5344CB8AC3E}">
        <p14:creationId xmlns:p14="http://schemas.microsoft.com/office/powerpoint/2010/main" val="257242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2B5571-96B2-43B7-A11F-7FE8A9853A84}"/>
              </a:ext>
            </a:extLst>
          </p:cNvPr>
          <p:cNvPicPr>
            <a:picLocks noChangeAspect="1"/>
          </p:cNvPicPr>
          <p:nvPr/>
        </p:nvPicPr>
        <p:blipFill>
          <a:blip r:embed="rId2"/>
          <a:stretch>
            <a:fillRect/>
          </a:stretch>
        </p:blipFill>
        <p:spPr>
          <a:xfrm>
            <a:off x="8023" y="836712"/>
            <a:ext cx="9124666" cy="4824536"/>
          </a:xfrm>
          <a:prstGeom prst="rect">
            <a:avLst/>
          </a:prstGeom>
        </p:spPr>
      </p:pic>
      <p:sp>
        <p:nvSpPr>
          <p:cNvPr id="3" name="Slide Number Placeholder 2">
            <a:extLst>
              <a:ext uri="{FF2B5EF4-FFF2-40B4-BE49-F238E27FC236}">
                <a16:creationId xmlns:a16="http://schemas.microsoft.com/office/drawing/2014/main" id="{ECDCBD7C-6BFC-42F8-B93E-4BCC448659AC}"/>
              </a:ext>
            </a:extLst>
          </p:cNvPr>
          <p:cNvSpPr>
            <a:spLocks noGrp="1"/>
          </p:cNvSpPr>
          <p:nvPr>
            <p:ph type="sldNum" sz="quarter" idx="12"/>
          </p:nvPr>
        </p:nvSpPr>
        <p:spPr/>
        <p:txBody>
          <a:bodyPr/>
          <a:lstStyle/>
          <a:p>
            <a:fld id="{84BAD2CE-C569-43DC-8FF9-AF0A374AB62F}" type="slidenum">
              <a:rPr lang="en-US" smtClean="0"/>
              <a:t>4</a:t>
            </a:fld>
            <a:endParaRPr lang="en-US"/>
          </a:p>
        </p:txBody>
      </p:sp>
    </p:spTree>
    <p:extLst>
      <p:ext uri="{BB962C8B-B14F-4D97-AF65-F5344CB8AC3E}">
        <p14:creationId xmlns:p14="http://schemas.microsoft.com/office/powerpoint/2010/main" val="388015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7BEFAB-B84E-4DFC-A13B-7927EEE1FC3E}"/>
              </a:ext>
            </a:extLst>
          </p:cNvPr>
          <p:cNvSpPr/>
          <p:nvPr/>
        </p:nvSpPr>
        <p:spPr>
          <a:xfrm>
            <a:off x="1907704" y="116632"/>
            <a:ext cx="5180842" cy="584775"/>
          </a:xfrm>
          <a:prstGeom prst="rect">
            <a:avLst/>
          </a:prstGeom>
        </p:spPr>
        <p:txBody>
          <a:bodyPr wrap="none">
            <a:spAutoFit/>
          </a:bodyPr>
          <a:lstStyle/>
          <a:p>
            <a:r>
              <a:rPr lang="en-US" sz="3200" b="1" dirty="0">
                <a:solidFill>
                  <a:srgbClr val="C00000"/>
                </a:solidFill>
                <a:effectLst>
                  <a:outerShdw blurRad="38100" dist="38100" dir="2700000" algn="tl">
                    <a:srgbClr val="000000">
                      <a:alpha val="43137"/>
                    </a:srgbClr>
                  </a:outerShdw>
                </a:effectLst>
              </a:rPr>
              <a:t>Phenol Production Processes </a:t>
            </a:r>
          </a:p>
        </p:txBody>
      </p:sp>
      <p:pic>
        <p:nvPicPr>
          <p:cNvPr id="5" name="Picture 4">
            <a:extLst>
              <a:ext uri="{FF2B5EF4-FFF2-40B4-BE49-F238E27FC236}">
                <a16:creationId xmlns:a16="http://schemas.microsoft.com/office/drawing/2014/main" id="{F25C9596-A0C3-4268-8CAB-37CE52769A70}"/>
              </a:ext>
            </a:extLst>
          </p:cNvPr>
          <p:cNvPicPr>
            <a:picLocks noChangeAspect="1"/>
          </p:cNvPicPr>
          <p:nvPr/>
        </p:nvPicPr>
        <p:blipFill>
          <a:blip r:embed="rId2"/>
          <a:stretch>
            <a:fillRect/>
          </a:stretch>
        </p:blipFill>
        <p:spPr>
          <a:xfrm>
            <a:off x="451550" y="701407"/>
            <a:ext cx="5040560" cy="3112070"/>
          </a:xfrm>
          <a:prstGeom prst="rect">
            <a:avLst/>
          </a:prstGeom>
        </p:spPr>
      </p:pic>
      <p:pic>
        <p:nvPicPr>
          <p:cNvPr id="6" name="Picture 5">
            <a:extLst>
              <a:ext uri="{FF2B5EF4-FFF2-40B4-BE49-F238E27FC236}">
                <a16:creationId xmlns:a16="http://schemas.microsoft.com/office/drawing/2014/main" id="{57736437-B924-41EB-AB62-E19FC71D3059}"/>
              </a:ext>
            </a:extLst>
          </p:cNvPr>
          <p:cNvPicPr>
            <a:picLocks noChangeAspect="1"/>
          </p:cNvPicPr>
          <p:nvPr/>
        </p:nvPicPr>
        <p:blipFill>
          <a:blip r:embed="rId3"/>
          <a:stretch>
            <a:fillRect/>
          </a:stretch>
        </p:blipFill>
        <p:spPr>
          <a:xfrm>
            <a:off x="0" y="3655774"/>
            <a:ext cx="5472608" cy="2887334"/>
          </a:xfrm>
          <a:prstGeom prst="rect">
            <a:avLst/>
          </a:prstGeom>
        </p:spPr>
      </p:pic>
      <p:sp>
        <p:nvSpPr>
          <p:cNvPr id="7" name="Rectangle 6">
            <a:extLst>
              <a:ext uri="{FF2B5EF4-FFF2-40B4-BE49-F238E27FC236}">
                <a16:creationId xmlns:a16="http://schemas.microsoft.com/office/drawing/2014/main" id="{C3BA9A84-9ED7-4AA3-92E4-F1CF7AF9731F}"/>
              </a:ext>
            </a:extLst>
          </p:cNvPr>
          <p:cNvSpPr/>
          <p:nvPr/>
        </p:nvSpPr>
        <p:spPr>
          <a:xfrm>
            <a:off x="5697850" y="1924784"/>
            <a:ext cx="3446150" cy="3416320"/>
          </a:xfrm>
          <a:prstGeom prst="rect">
            <a:avLst/>
          </a:prstGeom>
        </p:spPr>
        <p:txBody>
          <a:bodyPr wrap="square">
            <a:spAutoFit/>
          </a:bodyPr>
          <a:lstStyle/>
          <a:p>
            <a:r>
              <a:rPr lang="en-US" sz="2400" dirty="0"/>
              <a:t>In the commercial process, cumene is oxidized with air to CHP {95% yield) which is concentrated and cleaved in presence of an acidic catalyst at high efficiency (99%) to phenol and acetone</a:t>
            </a:r>
          </a:p>
        </p:txBody>
      </p:sp>
      <p:sp>
        <p:nvSpPr>
          <p:cNvPr id="9" name="Slide Number Placeholder 8">
            <a:extLst>
              <a:ext uri="{FF2B5EF4-FFF2-40B4-BE49-F238E27FC236}">
                <a16:creationId xmlns:a16="http://schemas.microsoft.com/office/drawing/2014/main" id="{3CC7C827-BEB7-4713-BE94-2BB8920BD428}"/>
              </a:ext>
            </a:extLst>
          </p:cNvPr>
          <p:cNvSpPr>
            <a:spLocks noGrp="1"/>
          </p:cNvSpPr>
          <p:nvPr>
            <p:ph type="sldNum" sz="quarter" idx="12"/>
          </p:nvPr>
        </p:nvSpPr>
        <p:spPr/>
        <p:txBody>
          <a:bodyPr/>
          <a:lstStyle/>
          <a:p>
            <a:fld id="{84BAD2CE-C569-43DC-8FF9-AF0A374AB62F}" type="slidenum">
              <a:rPr lang="en-US" smtClean="0"/>
              <a:t>5</a:t>
            </a:fld>
            <a:endParaRPr lang="en-US"/>
          </a:p>
        </p:txBody>
      </p:sp>
    </p:spTree>
    <p:extLst>
      <p:ext uri="{BB962C8B-B14F-4D97-AF65-F5344CB8AC3E}">
        <p14:creationId xmlns:p14="http://schemas.microsoft.com/office/powerpoint/2010/main" val="216165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C764DC-3949-41E6-B182-EB3345D2B29F}"/>
              </a:ext>
            </a:extLst>
          </p:cNvPr>
          <p:cNvPicPr>
            <a:picLocks noChangeAspect="1"/>
          </p:cNvPicPr>
          <p:nvPr/>
        </p:nvPicPr>
        <p:blipFill>
          <a:blip r:embed="rId2"/>
          <a:stretch>
            <a:fillRect/>
          </a:stretch>
        </p:blipFill>
        <p:spPr>
          <a:xfrm>
            <a:off x="539552" y="1196752"/>
            <a:ext cx="5413418" cy="1460011"/>
          </a:xfrm>
          <a:prstGeom prst="rect">
            <a:avLst/>
          </a:prstGeom>
        </p:spPr>
      </p:pic>
      <p:sp>
        <p:nvSpPr>
          <p:cNvPr id="3" name="Rectangle 2">
            <a:extLst>
              <a:ext uri="{FF2B5EF4-FFF2-40B4-BE49-F238E27FC236}">
                <a16:creationId xmlns:a16="http://schemas.microsoft.com/office/drawing/2014/main" id="{7514C722-520B-4FF0-A12E-18F8F62585E0}"/>
              </a:ext>
            </a:extLst>
          </p:cNvPr>
          <p:cNvSpPr/>
          <p:nvPr/>
        </p:nvSpPr>
        <p:spPr>
          <a:xfrm>
            <a:off x="755576" y="620688"/>
            <a:ext cx="3613361" cy="461665"/>
          </a:xfrm>
          <a:prstGeom prst="rect">
            <a:avLst/>
          </a:prstGeom>
        </p:spPr>
        <p:txBody>
          <a:bodyPr wrap="none">
            <a:spAutoFit/>
          </a:bodyPr>
          <a:lstStyle/>
          <a:p>
            <a:r>
              <a:rPr lang="en-US" sz="2400" b="1" dirty="0">
                <a:solidFill>
                  <a:srgbClr val="C00000"/>
                </a:solidFill>
                <a:effectLst>
                  <a:outerShdw blurRad="38100" dist="38100" dir="2700000" algn="tl">
                    <a:srgbClr val="000000">
                      <a:alpha val="43137"/>
                    </a:srgbClr>
                  </a:outerShdw>
                </a:effectLst>
              </a:rPr>
              <a:t>Toluene Oxidation Process </a:t>
            </a:r>
          </a:p>
        </p:txBody>
      </p:sp>
      <p:sp>
        <p:nvSpPr>
          <p:cNvPr id="4" name="Rectangle 3">
            <a:extLst>
              <a:ext uri="{FF2B5EF4-FFF2-40B4-BE49-F238E27FC236}">
                <a16:creationId xmlns:a16="http://schemas.microsoft.com/office/drawing/2014/main" id="{3FAC4A7B-9D18-4058-A28D-91F683626A4D}"/>
              </a:ext>
            </a:extLst>
          </p:cNvPr>
          <p:cNvSpPr/>
          <p:nvPr/>
        </p:nvSpPr>
        <p:spPr>
          <a:xfrm>
            <a:off x="107504" y="2662483"/>
            <a:ext cx="8928992" cy="3785652"/>
          </a:xfrm>
          <a:prstGeom prst="rect">
            <a:avLst/>
          </a:prstGeom>
        </p:spPr>
        <p:txBody>
          <a:bodyPr wrap="square">
            <a:spAutoFit/>
          </a:bodyPr>
          <a:lstStyle/>
          <a:p>
            <a:r>
              <a:rPr lang="en-US" sz="2400" b="1" dirty="0">
                <a:solidFill>
                  <a:srgbClr val="C00000"/>
                </a:solidFill>
              </a:rPr>
              <a:t>Other Synthesis Processes Several other synthesis processes (listed below) have no commercial importance:</a:t>
            </a:r>
          </a:p>
          <a:p>
            <a:pPr marL="342900" indent="-342900">
              <a:buFont typeface="Arial" panose="020B0604020202020204" pitchFamily="34" charset="0"/>
              <a:buChar char="•"/>
            </a:pPr>
            <a:r>
              <a:rPr lang="en-US" sz="2400" dirty="0"/>
              <a:t> Chlorination of benzene and alkaline hydrolysis of chlorobenzene </a:t>
            </a:r>
          </a:p>
          <a:p>
            <a:pPr marL="342900" indent="-342900">
              <a:buFont typeface="Arial" panose="020B0604020202020204" pitchFamily="34" charset="0"/>
              <a:buChar char="•"/>
            </a:pPr>
            <a:r>
              <a:rPr lang="en-US" sz="2400" dirty="0"/>
              <a:t>Chlorination of benzene and steam hydrolysis of chlorobenzene ( </a:t>
            </a:r>
            <a:r>
              <a:rPr lang="en-US" sz="2400" dirty="0" err="1"/>
              <a:t>Rasehig</a:t>
            </a:r>
            <a:r>
              <a:rPr lang="en-US" sz="2400" dirty="0"/>
              <a:t> process, Raschig-Hooker and Gulf oxychlorination process) </a:t>
            </a:r>
          </a:p>
          <a:p>
            <a:pPr marL="342900" indent="-342900">
              <a:buFont typeface="Arial" panose="020B0604020202020204" pitchFamily="34" charset="0"/>
              <a:buChar char="•"/>
            </a:pPr>
            <a:r>
              <a:rPr lang="en-US" sz="2400" dirty="0"/>
              <a:t>Sulfonation of benzene and benzenesulfonate decomposition in molten sodium hydroxide to sodium phenolate (A. </a:t>
            </a:r>
            <a:r>
              <a:rPr lang="en-US" sz="2400" dirty="0" err="1"/>
              <a:t>Wurtz</a:t>
            </a:r>
            <a:r>
              <a:rPr lang="en-US" sz="2400" dirty="0"/>
              <a:t> and A. </a:t>
            </a:r>
            <a:r>
              <a:rPr lang="en-US" sz="2400" dirty="0" err="1"/>
              <a:t>Kekule</a:t>
            </a:r>
            <a:r>
              <a:rPr lang="en-US" sz="2400" dirty="0"/>
              <a:t>) </a:t>
            </a:r>
          </a:p>
          <a:p>
            <a:pPr marL="342900" indent="-342900">
              <a:buFont typeface="Arial" panose="020B0604020202020204" pitchFamily="34" charset="0"/>
              <a:buChar char="•"/>
            </a:pPr>
            <a:r>
              <a:rPr lang="en-US" sz="2400" dirty="0"/>
              <a:t>Cyclohexene conversion to cyclohexanol-cyclohexanone mixtures followed by dehydrogenation to phenol (Mitsui Petrochemical1989) </a:t>
            </a:r>
          </a:p>
        </p:txBody>
      </p:sp>
      <p:sp>
        <p:nvSpPr>
          <p:cNvPr id="5" name="Slide Number Placeholder 4">
            <a:extLst>
              <a:ext uri="{FF2B5EF4-FFF2-40B4-BE49-F238E27FC236}">
                <a16:creationId xmlns:a16="http://schemas.microsoft.com/office/drawing/2014/main" id="{90F8BE88-5664-4F9E-B90F-0F167F675B75}"/>
              </a:ext>
            </a:extLst>
          </p:cNvPr>
          <p:cNvSpPr>
            <a:spLocks noGrp="1"/>
          </p:cNvSpPr>
          <p:nvPr>
            <p:ph type="sldNum" sz="quarter" idx="12"/>
          </p:nvPr>
        </p:nvSpPr>
        <p:spPr/>
        <p:txBody>
          <a:bodyPr/>
          <a:lstStyle/>
          <a:p>
            <a:fld id="{84BAD2CE-C569-43DC-8FF9-AF0A374AB62F}" type="slidenum">
              <a:rPr lang="en-US" smtClean="0"/>
              <a:t>6</a:t>
            </a:fld>
            <a:endParaRPr lang="en-US"/>
          </a:p>
        </p:txBody>
      </p:sp>
    </p:spTree>
    <p:extLst>
      <p:ext uri="{BB962C8B-B14F-4D97-AF65-F5344CB8AC3E}">
        <p14:creationId xmlns:p14="http://schemas.microsoft.com/office/powerpoint/2010/main" val="383530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F5F9D-BF75-4CCD-9B44-00C5F9BDE677}"/>
              </a:ext>
            </a:extLst>
          </p:cNvPr>
          <p:cNvSpPr/>
          <p:nvPr/>
        </p:nvSpPr>
        <p:spPr>
          <a:xfrm>
            <a:off x="323528" y="692696"/>
            <a:ext cx="8496944" cy="4093428"/>
          </a:xfrm>
          <a:prstGeom prst="rect">
            <a:avLst/>
          </a:prstGeom>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rPr>
              <a:t>Aldehydes </a:t>
            </a:r>
          </a:p>
          <a:p>
            <a:pPr algn="justLow"/>
            <a:r>
              <a:rPr lang="en-US" sz="2800" dirty="0"/>
              <a:t>Formaldehyde is practically the only carbonyl component used in the synthesis of industrial phenolic resins. Special resins are made with other aldehydes, e. g., acetaldehyde, butyraldehyde, furfural, glyoxal, or benzaldehyde, but these have not achieved much commercial importance. Ketones are also rarely used. Physical properties of some aldehydes are compiled in Table below</a:t>
            </a:r>
          </a:p>
        </p:txBody>
      </p:sp>
      <p:sp>
        <p:nvSpPr>
          <p:cNvPr id="7" name="Slide Number Placeholder 6">
            <a:extLst>
              <a:ext uri="{FF2B5EF4-FFF2-40B4-BE49-F238E27FC236}">
                <a16:creationId xmlns:a16="http://schemas.microsoft.com/office/drawing/2014/main" id="{42B9D375-697A-428A-BC8F-BF9C25D2AE5B}"/>
              </a:ext>
            </a:extLst>
          </p:cNvPr>
          <p:cNvSpPr>
            <a:spLocks noGrp="1"/>
          </p:cNvSpPr>
          <p:nvPr>
            <p:ph type="sldNum" sz="quarter" idx="12"/>
          </p:nvPr>
        </p:nvSpPr>
        <p:spPr/>
        <p:txBody>
          <a:bodyPr/>
          <a:lstStyle/>
          <a:p>
            <a:fld id="{84BAD2CE-C569-43DC-8FF9-AF0A374AB62F}" type="slidenum">
              <a:rPr lang="en-US" smtClean="0"/>
              <a:t>7</a:t>
            </a:fld>
            <a:endParaRPr lang="en-US"/>
          </a:p>
        </p:txBody>
      </p:sp>
    </p:spTree>
    <p:extLst>
      <p:ext uri="{BB962C8B-B14F-4D97-AF65-F5344CB8AC3E}">
        <p14:creationId xmlns:p14="http://schemas.microsoft.com/office/powerpoint/2010/main" val="324107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3B579-B0E5-4F28-B68D-442A0BE1C6AD}"/>
              </a:ext>
            </a:extLst>
          </p:cNvPr>
          <p:cNvPicPr>
            <a:picLocks noChangeAspect="1"/>
          </p:cNvPicPr>
          <p:nvPr/>
        </p:nvPicPr>
        <p:blipFill>
          <a:blip r:embed="rId2"/>
          <a:stretch>
            <a:fillRect/>
          </a:stretch>
        </p:blipFill>
        <p:spPr>
          <a:xfrm>
            <a:off x="107504" y="404664"/>
            <a:ext cx="8604448" cy="3380754"/>
          </a:xfrm>
          <a:prstGeom prst="rect">
            <a:avLst/>
          </a:prstGeom>
        </p:spPr>
      </p:pic>
      <p:sp>
        <p:nvSpPr>
          <p:cNvPr id="5" name="Rectangle 4">
            <a:extLst>
              <a:ext uri="{FF2B5EF4-FFF2-40B4-BE49-F238E27FC236}">
                <a16:creationId xmlns:a16="http://schemas.microsoft.com/office/drawing/2014/main" id="{3277DB59-E3F1-4D5D-8E8A-1E88AAA188BF}"/>
              </a:ext>
            </a:extLst>
          </p:cNvPr>
          <p:cNvSpPr/>
          <p:nvPr/>
        </p:nvSpPr>
        <p:spPr>
          <a:xfrm>
            <a:off x="140658" y="3613159"/>
            <a:ext cx="8208912" cy="2308324"/>
          </a:xfrm>
          <a:prstGeom prst="rect">
            <a:avLst/>
          </a:prstGeom>
        </p:spPr>
        <p:txBody>
          <a:bodyPr wrap="square">
            <a:spAutoFit/>
          </a:bodyPr>
          <a:lstStyle/>
          <a:p>
            <a:r>
              <a:rPr lang="en-US" sz="2400" dirty="0"/>
              <a:t>Formaldehyde, the first of the series of aliphatic aldehydes, was discovered in 1859 by </a:t>
            </a:r>
            <a:r>
              <a:rPr lang="en-US" sz="2400" dirty="0" err="1"/>
              <a:t>Butlerov</a:t>
            </a:r>
            <a:r>
              <a:rPr lang="en-US" sz="2400" dirty="0"/>
              <a:t> and has been manufactured on a commercial scale since the beginning of the twentieth century. Because of its variety of chemical reactions and relatively low cost (basically reflecting the cost of methanol) it has become one of the most important industrial chemicals.</a:t>
            </a:r>
          </a:p>
        </p:txBody>
      </p:sp>
      <p:pic>
        <p:nvPicPr>
          <p:cNvPr id="6" name="Picture 5">
            <a:extLst>
              <a:ext uri="{FF2B5EF4-FFF2-40B4-BE49-F238E27FC236}">
                <a16:creationId xmlns:a16="http://schemas.microsoft.com/office/drawing/2014/main" id="{7A5ECD29-FDCA-463C-A107-8FDCF61F6452}"/>
              </a:ext>
            </a:extLst>
          </p:cNvPr>
          <p:cNvPicPr>
            <a:picLocks noChangeAspect="1"/>
          </p:cNvPicPr>
          <p:nvPr/>
        </p:nvPicPr>
        <p:blipFill>
          <a:blip r:embed="rId3"/>
          <a:stretch>
            <a:fillRect/>
          </a:stretch>
        </p:blipFill>
        <p:spPr>
          <a:xfrm>
            <a:off x="2231740" y="5911159"/>
            <a:ext cx="4680520" cy="820152"/>
          </a:xfrm>
          <a:prstGeom prst="rect">
            <a:avLst/>
          </a:prstGeom>
        </p:spPr>
      </p:pic>
      <p:sp>
        <p:nvSpPr>
          <p:cNvPr id="8" name="Slide Number Placeholder 7">
            <a:extLst>
              <a:ext uri="{FF2B5EF4-FFF2-40B4-BE49-F238E27FC236}">
                <a16:creationId xmlns:a16="http://schemas.microsoft.com/office/drawing/2014/main" id="{FC73A9CC-64F6-41D0-98E8-392D385BC81B}"/>
              </a:ext>
            </a:extLst>
          </p:cNvPr>
          <p:cNvSpPr>
            <a:spLocks noGrp="1"/>
          </p:cNvSpPr>
          <p:nvPr>
            <p:ph type="sldNum" sz="quarter" idx="12"/>
          </p:nvPr>
        </p:nvSpPr>
        <p:spPr/>
        <p:txBody>
          <a:bodyPr/>
          <a:lstStyle/>
          <a:p>
            <a:fld id="{84BAD2CE-C569-43DC-8FF9-AF0A374AB62F}" type="slidenum">
              <a:rPr lang="en-US" smtClean="0"/>
              <a:t>8</a:t>
            </a:fld>
            <a:endParaRPr lang="en-US"/>
          </a:p>
        </p:txBody>
      </p:sp>
    </p:spTree>
    <p:extLst>
      <p:ext uri="{BB962C8B-B14F-4D97-AF65-F5344CB8AC3E}">
        <p14:creationId xmlns:p14="http://schemas.microsoft.com/office/powerpoint/2010/main" val="147544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AF19D-2912-454D-947A-01354BCDA9E5}"/>
              </a:ext>
            </a:extLst>
          </p:cNvPr>
          <p:cNvSpPr/>
          <p:nvPr/>
        </p:nvSpPr>
        <p:spPr>
          <a:xfrm>
            <a:off x="179512" y="476672"/>
            <a:ext cx="8784976" cy="2308324"/>
          </a:xfrm>
          <a:prstGeom prst="rect">
            <a:avLst/>
          </a:prstGeom>
        </p:spPr>
        <p:txBody>
          <a:bodyPr wrap="square">
            <a:spAutoFit/>
          </a:bodyPr>
          <a:lstStyle/>
          <a:p>
            <a:pPr algn="ctr"/>
            <a:r>
              <a:rPr lang="en-US" sz="3200" b="1" dirty="0">
                <a:solidFill>
                  <a:srgbClr val="C00000"/>
                </a:solidFill>
                <a:effectLst>
                  <a:outerShdw blurRad="38100" dist="38100" dir="2700000" algn="tl">
                    <a:srgbClr val="000000">
                      <a:alpha val="43137"/>
                    </a:srgbClr>
                  </a:outerShdw>
                </a:effectLst>
              </a:rPr>
              <a:t>Hexamethylenetetramine </a:t>
            </a:r>
          </a:p>
          <a:p>
            <a:r>
              <a:rPr lang="en-US" sz="2800" dirty="0"/>
              <a:t>Hexamethylenetetramine, HMTA, is by far the most important compound to cure </a:t>
            </a:r>
            <a:r>
              <a:rPr lang="en-US" sz="2800" dirty="0" err="1"/>
              <a:t>Novolac</a:t>
            </a:r>
            <a:r>
              <a:rPr lang="en-US" sz="2800" dirty="0"/>
              <a:t> type of resins. It is prepared from formaldehyde and ammonia according to Eq. below</a:t>
            </a:r>
          </a:p>
        </p:txBody>
      </p:sp>
      <p:pic>
        <p:nvPicPr>
          <p:cNvPr id="5" name="Picture 4">
            <a:extLst>
              <a:ext uri="{FF2B5EF4-FFF2-40B4-BE49-F238E27FC236}">
                <a16:creationId xmlns:a16="http://schemas.microsoft.com/office/drawing/2014/main" id="{1FF97152-A495-495E-AAA3-01DB5338E178}"/>
              </a:ext>
            </a:extLst>
          </p:cNvPr>
          <p:cNvPicPr>
            <a:picLocks noChangeAspect="1"/>
          </p:cNvPicPr>
          <p:nvPr/>
        </p:nvPicPr>
        <p:blipFill>
          <a:blip r:embed="rId2"/>
          <a:stretch>
            <a:fillRect/>
          </a:stretch>
        </p:blipFill>
        <p:spPr>
          <a:xfrm>
            <a:off x="467544" y="2784996"/>
            <a:ext cx="7095307" cy="809114"/>
          </a:xfrm>
          <a:prstGeom prst="rect">
            <a:avLst/>
          </a:prstGeom>
        </p:spPr>
      </p:pic>
      <p:sp>
        <p:nvSpPr>
          <p:cNvPr id="6" name="Rectangle 5">
            <a:extLst>
              <a:ext uri="{FF2B5EF4-FFF2-40B4-BE49-F238E27FC236}">
                <a16:creationId xmlns:a16="http://schemas.microsoft.com/office/drawing/2014/main" id="{25CB4076-162A-4B51-BCB0-63C658BF1A73}"/>
              </a:ext>
            </a:extLst>
          </p:cNvPr>
          <p:cNvSpPr/>
          <p:nvPr/>
        </p:nvSpPr>
        <p:spPr>
          <a:xfrm>
            <a:off x="179512" y="3645024"/>
            <a:ext cx="8784976" cy="2677656"/>
          </a:xfrm>
          <a:prstGeom prst="rect">
            <a:avLst/>
          </a:prstGeom>
        </p:spPr>
        <p:txBody>
          <a:bodyPr wrap="square">
            <a:spAutoFit/>
          </a:bodyPr>
          <a:lstStyle/>
          <a:p>
            <a:r>
              <a:rPr lang="en-US" sz="2400" dirty="0"/>
              <a:t>In reverse, HMTA decomposes at elevated temperatures. In aqueous solution, HMTA is easily hydrolyzed to amino methylated compounds and is often used as catalyst in the resole synthesis instead of ammonia. HMTA is quite soluble in water, but less soluble in methanol or ethanol. The aqueous solution exhibits a weak alkaline action with a pH in the range 7-10. In powder form, HMTA is prone to dust explosions. It is </a:t>
            </a:r>
            <a:r>
              <a:rPr lang="en-US" sz="2400" dirty="0" err="1"/>
              <a:t>ratedas</a:t>
            </a:r>
            <a:r>
              <a:rPr lang="en-US" sz="2400" dirty="0"/>
              <a:t> a severe explosion hazard.</a:t>
            </a:r>
          </a:p>
        </p:txBody>
      </p:sp>
      <p:sp>
        <p:nvSpPr>
          <p:cNvPr id="8" name="Slide Number Placeholder 7">
            <a:extLst>
              <a:ext uri="{FF2B5EF4-FFF2-40B4-BE49-F238E27FC236}">
                <a16:creationId xmlns:a16="http://schemas.microsoft.com/office/drawing/2014/main" id="{2B0980C6-4F83-46B2-BABD-EF7CCCAD330D}"/>
              </a:ext>
            </a:extLst>
          </p:cNvPr>
          <p:cNvSpPr>
            <a:spLocks noGrp="1"/>
          </p:cNvSpPr>
          <p:nvPr>
            <p:ph type="sldNum" sz="quarter" idx="12"/>
          </p:nvPr>
        </p:nvSpPr>
        <p:spPr/>
        <p:txBody>
          <a:bodyPr/>
          <a:lstStyle/>
          <a:p>
            <a:fld id="{84BAD2CE-C569-43DC-8FF9-AF0A374AB62F}" type="slidenum">
              <a:rPr lang="en-US" smtClean="0"/>
              <a:t>9</a:t>
            </a:fld>
            <a:endParaRPr lang="en-US"/>
          </a:p>
        </p:txBody>
      </p:sp>
    </p:spTree>
    <p:extLst>
      <p:ext uri="{BB962C8B-B14F-4D97-AF65-F5344CB8AC3E}">
        <p14:creationId xmlns:p14="http://schemas.microsoft.com/office/powerpoint/2010/main" val="1884735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4395</TotalTime>
  <Words>1067</Words>
  <Application>Microsoft Office PowerPoint</Application>
  <PresentationFormat>On-screen Show (4:3)</PresentationFormat>
  <Paragraphs>99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AF-Al Nassrah</vt:lpstr>
      <vt:lpstr>Algerian</vt:lpstr>
      <vt:lpstr>Arial</vt:lpstr>
      <vt:lpstr>Bahnschrift Condensed</vt:lpstr>
      <vt:lpstr>Calibri</vt:lpstr>
      <vt:lpstr>Caveat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DrWhidad</dc:creator>
  <cp:lastModifiedBy>Dr.Baqer Almayyahi</cp:lastModifiedBy>
  <cp:revision>60</cp:revision>
  <dcterms:created xsi:type="dcterms:W3CDTF">2019-09-24T03:52:00Z</dcterms:created>
  <dcterms:modified xsi:type="dcterms:W3CDTF">2023-11-18T15:20:33Z</dcterms:modified>
</cp:coreProperties>
</file>